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86" r:id="rId2"/>
    <p:sldMasterId id="2147483725" r:id="rId3"/>
  </p:sldMasterIdLst>
  <p:notesMasterIdLst>
    <p:notesMasterId r:id="rId82"/>
  </p:notesMasterIdLst>
  <p:sldIdLst>
    <p:sldId id="447" r:id="rId4"/>
    <p:sldId id="358" r:id="rId5"/>
    <p:sldId id="260" r:id="rId6"/>
    <p:sldId id="261" r:id="rId7"/>
    <p:sldId id="262" r:id="rId8"/>
    <p:sldId id="263" r:id="rId9"/>
    <p:sldId id="264" r:id="rId10"/>
    <p:sldId id="265" r:id="rId11"/>
    <p:sldId id="357" r:id="rId12"/>
    <p:sldId id="373" r:id="rId13"/>
    <p:sldId id="374" r:id="rId14"/>
    <p:sldId id="375" r:id="rId15"/>
    <p:sldId id="376" r:id="rId16"/>
    <p:sldId id="377" r:id="rId17"/>
    <p:sldId id="378" r:id="rId18"/>
    <p:sldId id="379" r:id="rId19"/>
    <p:sldId id="380" r:id="rId20"/>
    <p:sldId id="381" r:id="rId21"/>
    <p:sldId id="382" r:id="rId22"/>
    <p:sldId id="383" r:id="rId23"/>
    <p:sldId id="445" r:id="rId24"/>
    <p:sldId id="384" r:id="rId25"/>
    <p:sldId id="446" r:id="rId26"/>
    <p:sldId id="387" r:id="rId27"/>
    <p:sldId id="389" r:id="rId28"/>
    <p:sldId id="390" r:id="rId29"/>
    <p:sldId id="391" r:id="rId30"/>
    <p:sldId id="392" r:id="rId31"/>
    <p:sldId id="393" r:id="rId32"/>
    <p:sldId id="277" r:id="rId33"/>
    <p:sldId id="396" r:id="rId34"/>
    <p:sldId id="397" r:id="rId35"/>
    <p:sldId id="406" r:id="rId36"/>
    <p:sldId id="407" r:id="rId37"/>
    <p:sldId id="408" r:id="rId38"/>
    <p:sldId id="409" r:id="rId39"/>
    <p:sldId id="410" r:id="rId40"/>
    <p:sldId id="411" r:id="rId41"/>
    <p:sldId id="267" r:id="rId42"/>
    <p:sldId id="257" r:id="rId43"/>
    <p:sldId id="278" r:id="rId44"/>
    <p:sldId id="418" r:id="rId45"/>
    <p:sldId id="419" r:id="rId46"/>
    <p:sldId id="420" r:id="rId47"/>
    <p:sldId id="427" r:id="rId48"/>
    <p:sldId id="421" r:id="rId49"/>
    <p:sldId id="422" r:id="rId50"/>
    <p:sldId id="423" r:id="rId51"/>
    <p:sldId id="424" r:id="rId52"/>
    <p:sldId id="425" r:id="rId53"/>
    <p:sldId id="426" r:id="rId54"/>
    <p:sldId id="428" r:id="rId55"/>
    <p:sldId id="429" r:id="rId56"/>
    <p:sldId id="430" r:id="rId57"/>
    <p:sldId id="359" r:id="rId58"/>
    <p:sldId id="360" r:id="rId59"/>
    <p:sldId id="361" r:id="rId60"/>
    <p:sldId id="362" r:id="rId61"/>
    <p:sldId id="363" r:id="rId62"/>
    <p:sldId id="431" r:id="rId63"/>
    <p:sldId id="441" r:id="rId64"/>
    <p:sldId id="442" r:id="rId65"/>
    <p:sldId id="435" r:id="rId66"/>
    <p:sldId id="436" r:id="rId67"/>
    <p:sldId id="437" r:id="rId68"/>
    <p:sldId id="438" r:id="rId69"/>
    <p:sldId id="439" r:id="rId70"/>
    <p:sldId id="440" r:id="rId71"/>
    <p:sldId id="443" r:id="rId72"/>
    <p:sldId id="444" r:id="rId73"/>
    <p:sldId id="266" r:id="rId74"/>
    <p:sldId id="314" r:id="rId75"/>
    <p:sldId id="315" r:id="rId76"/>
    <p:sldId id="316" r:id="rId77"/>
    <p:sldId id="317" r:id="rId78"/>
    <p:sldId id="318" r:id="rId79"/>
    <p:sldId id="356" r:id="rId80"/>
    <p:sldId id="281"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F9A"/>
    <a:srgbClr val="006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5575"/>
    <p:restoredTop sz="86542"/>
  </p:normalViewPr>
  <p:slideViewPr>
    <p:cSldViewPr snapToGrid="0" snapToObjects="1">
      <p:cViewPr varScale="1">
        <p:scale>
          <a:sx n="61" d="100"/>
          <a:sy n="61" d="100"/>
        </p:scale>
        <p:origin x="216" y="648"/>
      </p:cViewPr>
      <p:guideLst/>
    </p:cSldViewPr>
  </p:slideViewPr>
  <p:outlineViewPr>
    <p:cViewPr>
      <p:scale>
        <a:sx n="33" d="100"/>
        <a:sy n="33" d="100"/>
      </p:scale>
      <p:origin x="0" y="-11976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E4C96-8257-40FF-AB91-441FFF88C851}" type="doc">
      <dgm:prSet loTypeId="urn:microsoft.com/office/officeart/2005/8/layout/vList2" loCatId="list" qsTypeId="urn:microsoft.com/office/officeart/2005/8/quickstyle/simple4" qsCatId="simple" csTypeId="urn:microsoft.com/office/officeart/2005/8/colors/accent3_2" csCatId="accent3"/>
      <dgm:spPr/>
      <dgm:t>
        <a:bodyPr/>
        <a:lstStyle/>
        <a:p>
          <a:endParaRPr lang="en-US"/>
        </a:p>
      </dgm:t>
    </dgm:pt>
    <dgm:pt modelId="{05FEFE8F-C58D-4B92-9323-71F82591D8BE}">
      <dgm:prSet/>
      <dgm:spPr/>
      <dgm:t>
        <a:bodyPr/>
        <a:lstStyle/>
        <a:p>
          <a:r>
            <a:rPr lang="en-US" b="1"/>
            <a:t>NJ Sleep Society</a:t>
          </a:r>
          <a:endParaRPr lang="en-US"/>
        </a:p>
      </dgm:t>
    </dgm:pt>
    <dgm:pt modelId="{2E1BFD5B-3802-451D-8C52-DEF6D78C684C}" type="parTrans" cxnId="{0308C2F6-278F-4B32-A70F-6A11A1690463}">
      <dgm:prSet/>
      <dgm:spPr/>
      <dgm:t>
        <a:bodyPr/>
        <a:lstStyle/>
        <a:p>
          <a:endParaRPr lang="en-US"/>
        </a:p>
      </dgm:t>
    </dgm:pt>
    <dgm:pt modelId="{2FB3BD79-D070-4D07-8E4E-6948596678C2}" type="sibTrans" cxnId="{0308C2F6-278F-4B32-A70F-6A11A1690463}">
      <dgm:prSet/>
      <dgm:spPr/>
      <dgm:t>
        <a:bodyPr/>
        <a:lstStyle/>
        <a:p>
          <a:endParaRPr lang="en-US"/>
        </a:p>
      </dgm:t>
    </dgm:pt>
    <dgm:pt modelId="{A21F1440-033F-4967-96C2-97F6FBA57A0D}">
      <dgm:prSet/>
      <dgm:spPr/>
      <dgm:t>
        <a:bodyPr/>
        <a:lstStyle/>
        <a:p>
          <a:r>
            <a:rPr lang="en-US" b="1"/>
            <a:t>November 14, 2020</a:t>
          </a:r>
          <a:endParaRPr lang="en-US"/>
        </a:p>
      </dgm:t>
    </dgm:pt>
    <dgm:pt modelId="{2AAAE4DB-8C68-4B8D-BF91-40B94B0DA8C0}" type="parTrans" cxnId="{D375414E-978D-4D38-8A58-2DE6CA98CC33}">
      <dgm:prSet/>
      <dgm:spPr/>
      <dgm:t>
        <a:bodyPr/>
        <a:lstStyle/>
        <a:p>
          <a:endParaRPr lang="en-US"/>
        </a:p>
      </dgm:t>
    </dgm:pt>
    <dgm:pt modelId="{D10ACB3D-0F95-4617-B858-3C0D4678A706}" type="sibTrans" cxnId="{D375414E-978D-4D38-8A58-2DE6CA98CC33}">
      <dgm:prSet/>
      <dgm:spPr/>
      <dgm:t>
        <a:bodyPr/>
        <a:lstStyle/>
        <a:p>
          <a:endParaRPr lang="en-US"/>
        </a:p>
      </dgm:t>
    </dgm:pt>
    <dgm:pt modelId="{0557FB7A-DF69-41AB-B527-A99E1DB0D638}">
      <dgm:prSet/>
      <dgm:spPr/>
      <dgm:t>
        <a:bodyPr/>
        <a:lstStyle/>
        <a:p>
          <a:r>
            <a:rPr lang="en-US" b="1"/>
            <a:t>Edward T Sall MD DDS MBA</a:t>
          </a:r>
          <a:endParaRPr lang="en-US"/>
        </a:p>
      </dgm:t>
    </dgm:pt>
    <dgm:pt modelId="{4D04442A-2F91-4D9C-8B9C-2E3ABCE51219}" type="parTrans" cxnId="{E583234B-1A75-4D4D-BF09-27B7BF9FCC9A}">
      <dgm:prSet/>
      <dgm:spPr/>
      <dgm:t>
        <a:bodyPr/>
        <a:lstStyle/>
        <a:p>
          <a:endParaRPr lang="en-US"/>
        </a:p>
      </dgm:t>
    </dgm:pt>
    <dgm:pt modelId="{FA7C0E1E-9030-4929-8443-EBA7FCD24A91}" type="sibTrans" cxnId="{E583234B-1A75-4D4D-BF09-27B7BF9FCC9A}">
      <dgm:prSet/>
      <dgm:spPr/>
      <dgm:t>
        <a:bodyPr/>
        <a:lstStyle/>
        <a:p>
          <a:endParaRPr lang="en-US"/>
        </a:p>
      </dgm:t>
    </dgm:pt>
    <dgm:pt modelId="{6E306B17-6026-B24B-8FCF-DF0C0DA666CE}" type="pres">
      <dgm:prSet presAssocID="{71AE4C96-8257-40FF-AB91-441FFF88C851}" presName="linear" presStyleCnt="0">
        <dgm:presLayoutVars>
          <dgm:animLvl val="lvl"/>
          <dgm:resizeHandles val="exact"/>
        </dgm:presLayoutVars>
      </dgm:prSet>
      <dgm:spPr/>
      <dgm:t>
        <a:bodyPr/>
        <a:lstStyle/>
        <a:p>
          <a:endParaRPr lang="en-US"/>
        </a:p>
      </dgm:t>
    </dgm:pt>
    <dgm:pt modelId="{732296EA-0261-3A43-841C-6D0A137D7210}" type="pres">
      <dgm:prSet presAssocID="{05FEFE8F-C58D-4B92-9323-71F82591D8BE}" presName="parentText" presStyleLbl="node1" presStyleIdx="0" presStyleCnt="3">
        <dgm:presLayoutVars>
          <dgm:chMax val="0"/>
          <dgm:bulletEnabled val="1"/>
        </dgm:presLayoutVars>
      </dgm:prSet>
      <dgm:spPr/>
      <dgm:t>
        <a:bodyPr/>
        <a:lstStyle/>
        <a:p>
          <a:endParaRPr lang="en-US"/>
        </a:p>
      </dgm:t>
    </dgm:pt>
    <dgm:pt modelId="{AA9D1369-E656-FE44-BA2D-A66DEB1C4602}" type="pres">
      <dgm:prSet presAssocID="{2FB3BD79-D070-4D07-8E4E-6948596678C2}" presName="spacer" presStyleCnt="0"/>
      <dgm:spPr/>
    </dgm:pt>
    <dgm:pt modelId="{86C8F616-C86D-9A4D-9696-516D593EF55C}" type="pres">
      <dgm:prSet presAssocID="{A21F1440-033F-4967-96C2-97F6FBA57A0D}" presName="parentText" presStyleLbl="node1" presStyleIdx="1" presStyleCnt="3">
        <dgm:presLayoutVars>
          <dgm:chMax val="0"/>
          <dgm:bulletEnabled val="1"/>
        </dgm:presLayoutVars>
      </dgm:prSet>
      <dgm:spPr/>
      <dgm:t>
        <a:bodyPr/>
        <a:lstStyle/>
        <a:p>
          <a:endParaRPr lang="en-US"/>
        </a:p>
      </dgm:t>
    </dgm:pt>
    <dgm:pt modelId="{38DAA18B-BDFF-6F4B-90BE-C630AB4A351B}" type="pres">
      <dgm:prSet presAssocID="{D10ACB3D-0F95-4617-B858-3C0D4678A706}" presName="spacer" presStyleCnt="0"/>
      <dgm:spPr/>
    </dgm:pt>
    <dgm:pt modelId="{C9A10FC3-E9FB-3B41-B2C3-D3C6B6259E2A}" type="pres">
      <dgm:prSet presAssocID="{0557FB7A-DF69-41AB-B527-A99E1DB0D638}" presName="parentText" presStyleLbl="node1" presStyleIdx="2" presStyleCnt="3">
        <dgm:presLayoutVars>
          <dgm:chMax val="0"/>
          <dgm:bulletEnabled val="1"/>
        </dgm:presLayoutVars>
      </dgm:prSet>
      <dgm:spPr/>
      <dgm:t>
        <a:bodyPr/>
        <a:lstStyle/>
        <a:p>
          <a:endParaRPr lang="en-US"/>
        </a:p>
      </dgm:t>
    </dgm:pt>
  </dgm:ptLst>
  <dgm:cxnLst>
    <dgm:cxn modelId="{23546A89-8A0F-B844-BF49-E88B42C1C218}" type="presOf" srcId="{0557FB7A-DF69-41AB-B527-A99E1DB0D638}" destId="{C9A10FC3-E9FB-3B41-B2C3-D3C6B6259E2A}" srcOrd="0" destOrd="0" presId="urn:microsoft.com/office/officeart/2005/8/layout/vList2"/>
    <dgm:cxn modelId="{0308C2F6-278F-4B32-A70F-6A11A1690463}" srcId="{71AE4C96-8257-40FF-AB91-441FFF88C851}" destId="{05FEFE8F-C58D-4B92-9323-71F82591D8BE}" srcOrd="0" destOrd="0" parTransId="{2E1BFD5B-3802-451D-8C52-DEF6D78C684C}" sibTransId="{2FB3BD79-D070-4D07-8E4E-6948596678C2}"/>
    <dgm:cxn modelId="{E583234B-1A75-4D4D-BF09-27B7BF9FCC9A}" srcId="{71AE4C96-8257-40FF-AB91-441FFF88C851}" destId="{0557FB7A-DF69-41AB-B527-A99E1DB0D638}" srcOrd="2" destOrd="0" parTransId="{4D04442A-2F91-4D9C-8B9C-2E3ABCE51219}" sibTransId="{FA7C0E1E-9030-4929-8443-EBA7FCD24A91}"/>
    <dgm:cxn modelId="{1DB705F8-4862-5443-94E4-9DC6BDE9A3C6}" type="presOf" srcId="{A21F1440-033F-4967-96C2-97F6FBA57A0D}" destId="{86C8F616-C86D-9A4D-9696-516D593EF55C}" srcOrd="0" destOrd="0" presId="urn:microsoft.com/office/officeart/2005/8/layout/vList2"/>
    <dgm:cxn modelId="{3DD3A490-8B5C-A94C-AD28-BF2D5017855C}" type="presOf" srcId="{05FEFE8F-C58D-4B92-9323-71F82591D8BE}" destId="{732296EA-0261-3A43-841C-6D0A137D7210}" srcOrd="0" destOrd="0" presId="urn:microsoft.com/office/officeart/2005/8/layout/vList2"/>
    <dgm:cxn modelId="{D375414E-978D-4D38-8A58-2DE6CA98CC33}" srcId="{71AE4C96-8257-40FF-AB91-441FFF88C851}" destId="{A21F1440-033F-4967-96C2-97F6FBA57A0D}" srcOrd="1" destOrd="0" parTransId="{2AAAE4DB-8C68-4B8D-BF91-40B94B0DA8C0}" sibTransId="{D10ACB3D-0F95-4617-B858-3C0D4678A706}"/>
    <dgm:cxn modelId="{5E404519-996C-BE44-B4A6-5758C6D1629D}" type="presOf" srcId="{71AE4C96-8257-40FF-AB91-441FFF88C851}" destId="{6E306B17-6026-B24B-8FCF-DF0C0DA666CE}" srcOrd="0" destOrd="0" presId="urn:microsoft.com/office/officeart/2005/8/layout/vList2"/>
    <dgm:cxn modelId="{82DCD483-0E9C-B743-90BE-00E02863646D}" type="presParOf" srcId="{6E306B17-6026-B24B-8FCF-DF0C0DA666CE}" destId="{732296EA-0261-3A43-841C-6D0A137D7210}" srcOrd="0" destOrd="0" presId="urn:microsoft.com/office/officeart/2005/8/layout/vList2"/>
    <dgm:cxn modelId="{DE80CA9F-5F1F-D844-9E31-89FA02D80618}" type="presParOf" srcId="{6E306B17-6026-B24B-8FCF-DF0C0DA666CE}" destId="{AA9D1369-E656-FE44-BA2D-A66DEB1C4602}" srcOrd="1" destOrd="0" presId="urn:microsoft.com/office/officeart/2005/8/layout/vList2"/>
    <dgm:cxn modelId="{87A257D1-B93E-7A4C-9962-D90A0CA52F50}" type="presParOf" srcId="{6E306B17-6026-B24B-8FCF-DF0C0DA666CE}" destId="{86C8F616-C86D-9A4D-9696-516D593EF55C}" srcOrd="2" destOrd="0" presId="urn:microsoft.com/office/officeart/2005/8/layout/vList2"/>
    <dgm:cxn modelId="{3BFD1B57-70F6-0746-B628-A9023FA3A11F}" type="presParOf" srcId="{6E306B17-6026-B24B-8FCF-DF0C0DA666CE}" destId="{38DAA18B-BDFF-6F4B-90BE-C630AB4A351B}" srcOrd="3" destOrd="0" presId="urn:microsoft.com/office/officeart/2005/8/layout/vList2"/>
    <dgm:cxn modelId="{690EB1A3-56E4-FF42-B85B-EF9CB22003E3}" type="presParOf" srcId="{6E306B17-6026-B24B-8FCF-DF0C0DA666CE}" destId="{C9A10FC3-E9FB-3B41-B2C3-D3C6B6259E2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296EA-0261-3A43-841C-6D0A137D7210}">
      <dsp:nvSpPr>
        <dsp:cNvPr id="0" name=""/>
        <dsp:cNvSpPr/>
      </dsp:nvSpPr>
      <dsp:spPr>
        <a:xfrm>
          <a:off x="0" y="15718"/>
          <a:ext cx="9604375" cy="105300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b="1" kern="1200"/>
            <a:t>NJ Sleep Society</a:t>
          </a:r>
          <a:endParaRPr lang="en-US" sz="4500" kern="1200"/>
        </a:p>
      </dsp:txBody>
      <dsp:txXfrm>
        <a:off x="51403" y="67121"/>
        <a:ext cx="9501569" cy="950194"/>
      </dsp:txXfrm>
    </dsp:sp>
    <dsp:sp modelId="{86C8F616-C86D-9A4D-9696-516D593EF55C}">
      <dsp:nvSpPr>
        <dsp:cNvPr id="0" name=""/>
        <dsp:cNvSpPr/>
      </dsp:nvSpPr>
      <dsp:spPr>
        <a:xfrm>
          <a:off x="0" y="1198319"/>
          <a:ext cx="9604375" cy="105300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b="1" kern="1200"/>
            <a:t>November 14, 2020</a:t>
          </a:r>
          <a:endParaRPr lang="en-US" sz="4500" kern="1200"/>
        </a:p>
      </dsp:txBody>
      <dsp:txXfrm>
        <a:off x="51403" y="1249722"/>
        <a:ext cx="9501569" cy="950194"/>
      </dsp:txXfrm>
    </dsp:sp>
    <dsp:sp modelId="{C9A10FC3-E9FB-3B41-B2C3-D3C6B6259E2A}">
      <dsp:nvSpPr>
        <dsp:cNvPr id="0" name=""/>
        <dsp:cNvSpPr/>
      </dsp:nvSpPr>
      <dsp:spPr>
        <a:xfrm>
          <a:off x="0" y="2380918"/>
          <a:ext cx="9604375" cy="105300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b="1" kern="1200"/>
            <a:t>Edward T Sall MD DDS MBA</a:t>
          </a:r>
          <a:endParaRPr lang="en-US" sz="4500" kern="1200"/>
        </a:p>
      </dsp:txBody>
      <dsp:txXfrm>
        <a:off x="51403" y="2432321"/>
        <a:ext cx="9501569" cy="9501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27C09-E993-1541-8D7A-9C394D43DD53}" type="datetimeFigureOut">
              <a:rPr lang="en-US" smtClean="0"/>
              <a:t>11/13/2020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D6B13-1CDC-9B43-B440-E8A6DE905424}" type="slidenum">
              <a:rPr lang="en-US" smtClean="0"/>
              <a:t>‹#›</a:t>
            </a:fld>
            <a:endParaRPr lang="en-US"/>
          </a:p>
        </p:txBody>
      </p:sp>
    </p:spTree>
    <p:extLst>
      <p:ext uri="{BB962C8B-B14F-4D97-AF65-F5344CB8AC3E}">
        <p14:creationId xmlns:p14="http://schemas.microsoft.com/office/powerpoint/2010/main" val="210123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1D6B13-1CDC-9B43-B440-E8A6DE905424}" type="slidenum">
              <a:rPr lang="en-US" smtClean="0"/>
              <a:t>3</a:t>
            </a:fld>
            <a:endParaRPr lang="en-US"/>
          </a:p>
        </p:txBody>
      </p:sp>
    </p:spTree>
    <p:extLst>
      <p:ext uri="{BB962C8B-B14F-4D97-AF65-F5344CB8AC3E}">
        <p14:creationId xmlns:p14="http://schemas.microsoft.com/office/powerpoint/2010/main" val="2758725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1D6B13-1CDC-9B43-B440-E8A6DE905424}" type="slidenum">
              <a:rPr lang="en-US" smtClean="0"/>
              <a:t>65</a:t>
            </a:fld>
            <a:endParaRPr lang="en-US"/>
          </a:p>
        </p:txBody>
      </p:sp>
    </p:spTree>
    <p:extLst>
      <p:ext uri="{BB962C8B-B14F-4D97-AF65-F5344CB8AC3E}">
        <p14:creationId xmlns:p14="http://schemas.microsoft.com/office/powerpoint/2010/main" val="230849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adoption of oral appliances show significant variability across different geographies.  In Europe there is a substantially  higher usage of Dental appliances. There are likely multiple factors that are at play. In the US CPAP is the main treatment despite large studies showing that compliance rates are in the 50-70 percent range and numerous studies showing that patients prefer treatment with an oral appliance. </a:t>
            </a:r>
          </a:p>
          <a:p>
            <a:pPr eaLnBrk="1" hangingPunct="1">
              <a:spcBef>
                <a:spcPct val="0"/>
              </a:spcBef>
            </a:pPr>
            <a:r>
              <a:rPr lang="en-US">
                <a:latin typeface="Calibri" charset="0"/>
              </a:rPr>
              <a:t>Integration of CPAP services into physician practices, the lack of infrastructure to facilitate care coordination between physicians and dentists likely play pivotal roles.</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C5CD4F-C85D-444D-B655-6BA94A2AD651}" type="slidenum">
              <a:rPr lang="en-US" sz="1200"/>
              <a:pPr/>
              <a:t>26</a:t>
            </a:fld>
            <a:endParaRPr lang="en-US" sz="1200"/>
          </a:p>
        </p:txBody>
      </p:sp>
    </p:spTree>
    <p:extLst>
      <p:ext uri="{BB962C8B-B14F-4D97-AF65-F5344CB8AC3E}">
        <p14:creationId xmlns:p14="http://schemas.microsoft.com/office/powerpoint/2010/main" val="37338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baseline="30000">
                <a:latin typeface="Calibri" charset="0"/>
              </a:rPr>
              <a:t>6, 11, 12</a:t>
            </a:r>
            <a:r>
              <a:rPr lang="en-US">
                <a:latin typeface="Calibri" charset="0"/>
              </a:rPr>
              <a:t> Hoffstein V., Review of oral appliances for treatment of sleep-disordered breathing Sleep Breath. 2007 March; 11(1): 1–22</a:t>
            </a:r>
            <a:endParaRPr lang="en-US" u="sng">
              <a:latin typeface="Calibri" charset="0"/>
            </a:endParaRPr>
          </a:p>
          <a:p>
            <a:pPr eaLnBrk="1" hangingPunct="1">
              <a:spcBef>
                <a:spcPct val="0"/>
              </a:spcBef>
            </a:pPr>
            <a:endParaRPr lang="en-US" u="sng">
              <a:latin typeface="Calibri" charset="0"/>
            </a:endParaRPr>
          </a:p>
          <a:p>
            <a:pPr eaLnBrk="1" hangingPunct="1">
              <a:spcBef>
                <a:spcPct val="0"/>
              </a:spcBef>
            </a:pPr>
            <a:endParaRPr lang="en-US" u="sng">
              <a:latin typeface="Calibri" charset="0"/>
            </a:endParaRPr>
          </a:p>
          <a:p>
            <a:pPr eaLnBrk="1" hangingPunct="1">
              <a:spcBef>
                <a:spcPct val="0"/>
              </a:spcBef>
            </a:pPr>
            <a:r>
              <a:rPr lang="en-US" baseline="30000">
                <a:latin typeface="Calibri" charset="0"/>
              </a:rPr>
              <a:t>7, 8, 9, 10, 13</a:t>
            </a:r>
            <a:r>
              <a:rPr lang="en-US">
                <a:latin typeface="Calibri" charset="0"/>
              </a:rPr>
              <a:t> </a:t>
            </a:r>
            <a:r>
              <a:rPr lang="en-US">
                <a:latin typeface="Arial" charset="0"/>
              </a:rPr>
              <a:t>Ferguson K., Cartwright R., Rogers R., Schmidt-Nowara W, </a:t>
            </a:r>
            <a:r>
              <a:rPr lang="en-US">
                <a:latin typeface="Calibri" charset="0"/>
              </a:rPr>
              <a:t>Oral Appliances for Snoring and Obstructive Sleep Apnea: A Review, </a:t>
            </a:r>
            <a:r>
              <a:rPr lang="nl-NL" i="1">
                <a:latin typeface="Arial" charset="0"/>
              </a:rPr>
              <a:t>SLEEP, Vol. 29, No. 2, 2006: 244-262</a:t>
            </a:r>
            <a:endParaRPr lang="en-US">
              <a:latin typeface="Calibri" charset="0"/>
            </a:endParaRPr>
          </a:p>
          <a:p>
            <a:pPr eaLnBrk="1" hangingPunct="1">
              <a:spcBef>
                <a:spcPct val="0"/>
              </a:spcBef>
            </a:pPr>
            <a:endParaRPr lang="en-US">
              <a:latin typeface="Calibri" charset="0"/>
            </a:endParaRPr>
          </a:p>
          <a:p>
            <a:pPr eaLnBrk="1" hangingPunct="1">
              <a:spcBef>
                <a:spcPct val="0"/>
              </a:spcBef>
            </a:pPr>
            <a:r>
              <a:rPr lang="en-US">
                <a:latin typeface="Arial" charset="0"/>
              </a:rPr>
              <a:t>The </a:t>
            </a:r>
            <a:r>
              <a:rPr lang="en-US" b="1">
                <a:latin typeface="Arial" charset="0"/>
              </a:rPr>
              <a:t>Practice Parameters for the Treatment of Snoring and Obstructive Sleep Apnea with Oral Appliances: An Update for 2005 is also another resource.  </a:t>
            </a:r>
            <a:r>
              <a:rPr lang="en-US">
                <a:latin typeface="Arial" charset="0"/>
              </a:rPr>
              <a:t> Kushida CA, Morgenthaler TI, Littner MR, Alessi CA, Bailey D, Coleman J Jr, Friedman L, Hirshkowitz M, Kapen S, Kramer M, Lee-Chiong T, Owens J, Pancer JP, </a:t>
            </a:r>
            <a:r>
              <a:rPr lang="en-US" b="1">
                <a:latin typeface="Calibri" charset="0"/>
              </a:rPr>
              <a:t>Practice Parameters for the Treatment of Snoring and Obstructive Sleep Apnea with Oral Appliances: An Update for 2005  </a:t>
            </a:r>
            <a:r>
              <a:rPr lang="en-US">
                <a:latin typeface="Calibri" charset="0"/>
              </a:rPr>
              <a:t>American Academy of Sleep Medicine. </a:t>
            </a:r>
            <a:r>
              <a:rPr lang="nl-NL">
                <a:latin typeface="Calibri" charset="0"/>
              </a:rPr>
              <a:t>Sleep. 2006 Feb 1;29(2):240-3.	</a:t>
            </a:r>
          </a:p>
          <a:p>
            <a:pPr eaLnBrk="1" hangingPunct="1">
              <a:spcBef>
                <a:spcPct val="0"/>
              </a:spcBef>
            </a:pPr>
            <a:endParaRPr lang="en-US" u="sng">
              <a:latin typeface="Calibri" charset="0"/>
            </a:endParaRPr>
          </a:p>
          <a:p>
            <a:pPr eaLnBrk="1" hangingPunct="1">
              <a:spcBef>
                <a:spcPct val="0"/>
              </a:spcBef>
            </a:pPr>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5676924B-13EE-F74F-8FEA-E1C26777DE9D}" type="slidenum">
              <a:rPr lang="en-US" sz="1200"/>
              <a:pPr/>
              <a:t>28</a:t>
            </a:fld>
            <a:endParaRPr lang="en-US" sz="1200"/>
          </a:p>
        </p:txBody>
      </p:sp>
    </p:spTree>
    <p:extLst>
      <p:ext uri="{BB962C8B-B14F-4D97-AF65-F5344CB8AC3E}">
        <p14:creationId xmlns:p14="http://schemas.microsoft.com/office/powerpoint/2010/main" val="421559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Importance</a:t>
            </a:r>
            <a:r>
              <a:rPr lang="en-US">
                <a:latin typeface="Calibri" charset="0"/>
              </a:rPr>
              <a:t>  Obstructive sleep apnea is associated with higher levels of blood pressure (BP), which can lead to increased cardiovascular risk.</a:t>
            </a:r>
          </a:p>
          <a:p>
            <a:r>
              <a:rPr lang="en-US" b="1">
                <a:latin typeface="Calibri" charset="0"/>
              </a:rPr>
              <a:t>Objective</a:t>
            </a:r>
            <a:r>
              <a:rPr lang="en-US">
                <a:latin typeface="Calibri" charset="0"/>
              </a:rPr>
              <a:t>  To compare the association of continuous positive airway pressure (CPAP), mandibular advancement devices (MADs), and inactive control groups (placebo or no treatment) with changes in systolic BP (SBP) and diastolic BP (DBP) in patients with obstructive sleep apnea.</a:t>
            </a:r>
          </a:p>
          <a:p>
            <a:r>
              <a:rPr lang="en-US" b="1">
                <a:latin typeface="Calibri" charset="0"/>
              </a:rPr>
              <a:t>Data Sources</a:t>
            </a:r>
            <a:r>
              <a:rPr lang="en-US">
                <a:latin typeface="Calibri" charset="0"/>
              </a:rPr>
              <a:t>  The databases of MEDLINE, EMBASE, and the Cochrane Library were searched up to the end of August 2015 and study bibliographies were reviewed.</a:t>
            </a:r>
          </a:p>
          <a:p>
            <a:r>
              <a:rPr lang="en-US" b="1">
                <a:latin typeface="Calibri" charset="0"/>
              </a:rPr>
              <a:t>Study Selection</a:t>
            </a:r>
            <a:r>
              <a:rPr lang="en-US">
                <a:latin typeface="Calibri" charset="0"/>
              </a:rPr>
              <a:t>  Randomized clinical trials comparing the effect of CPAP or MADs (vs each other or an inactive control) on BP in patients with obstructive sleep apnea were selected by consensus. Of 872 studies initially identified, 51 were selected for analysis.</a:t>
            </a:r>
          </a:p>
          <a:p>
            <a:r>
              <a:rPr lang="en-US" b="1">
                <a:latin typeface="Calibri" charset="0"/>
              </a:rPr>
              <a:t>Data Extraction and Synthesis</a:t>
            </a:r>
            <a:r>
              <a:rPr lang="en-US">
                <a:latin typeface="Calibri" charset="0"/>
              </a:rPr>
              <a:t>  Data were extracted by one reviewer and checked by another reviewer. A network meta-analysis using multivariate random-effects meta-regression was used to estimate pooled differences between each intervention. Meta-regression was used to assess the association between trial characteristics and the reported effects of CPAP vs inactive control.</a:t>
            </a:r>
          </a:p>
          <a:p>
            <a:r>
              <a:rPr lang="en-US" b="1">
                <a:latin typeface="Calibri" charset="0"/>
              </a:rPr>
              <a:t>Main Outcomes and Measures</a:t>
            </a:r>
            <a:r>
              <a:rPr lang="en-US">
                <a:latin typeface="Calibri" charset="0"/>
              </a:rPr>
              <a:t>  Absolute change in SBP and DBP from baseline to follow-up.</a:t>
            </a:r>
          </a:p>
          <a:p>
            <a:r>
              <a:rPr lang="en-US" b="1">
                <a:latin typeface="Calibri" charset="0"/>
              </a:rPr>
              <a:t>Results</a:t>
            </a:r>
            <a:r>
              <a:rPr lang="en-US">
                <a:latin typeface="Calibri" charset="0"/>
              </a:rPr>
              <a:t>  Of the 51 studies included in the analysis (4888 patients), 44 compared CPAP with an inactive control, 3 compared MADs with an inactive control, 1 compared CPAP with an MAD, and 3 compared CPAP, MADs, and an inactive control. Compared with an inactive control, CPAP was associated with a reduction in SBP of 2.5 mm Hg (95% CI, 1.5 to 3.5 mm Hg; </a:t>
            </a:r>
            <a:r>
              <a:rPr lang="en-US" i="1">
                <a:latin typeface="Calibri" charset="0"/>
              </a:rPr>
              <a:t>P</a:t>
            </a:r>
            <a:r>
              <a:rPr lang="en-US">
                <a:latin typeface="Calibri" charset="0"/>
              </a:rPr>
              <a:t> &lt; .001) and in DBP of 2.0 mm Hg (95% CI, 1.3 to 2.7 mm Hg; </a:t>
            </a:r>
            <a:r>
              <a:rPr lang="en-US" i="1">
                <a:latin typeface="Calibri" charset="0"/>
              </a:rPr>
              <a:t>P</a:t>
            </a:r>
            <a:r>
              <a:rPr lang="en-US">
                <a:latin typeface="Calibri" charset="0"/>
              </a:rPr>
              <a:t> &lt; .001). A 1-hour-per-night increase in mean CPAP use was associated with an additional reduction in SBP of 1.5 mm Hg (95% CI, 0.8 to 2.3 mm Hg; </a:t>
            </a:r>
            <a:r>
              <a:rPr lang="en-US" i="1">
                <a:latin typeface="Calibri" charset="0"/>
              </a:rPr>
              <a:t>P</a:t>
            </a:r>
            <a:r>
              <a:rPr lang="en-US">
                <a:latin typeface="Calibri" charset="0"/>
              </a:rPr>
              <a:t> &lt; .001) and an additional reduction in DBP of 0.9 mm Hg (95% CI, 0.3 to 1.4 mm Hg; </a:t>
            </a:r>
            <a:r>
              <a:rPr lang="en-US" i="1">
                <a:latin typeface="Calibri" charset="0"/>
              </a:rPr>
              <a:t>P</a:t>
            </a:r>
            <a:r>
              <a:rPr lang="en-US">
                <a:latin typeface="Calibri" charset="0"/>
              </a:rPr>
              <a:t> = .001). Compared with an inactive control, MADs were associated with a reduction in SBP of 2.1 mm Hg (95% CI, 0.8 to 3.4 mm Hg; </a:t>
            </a:r>
            <a:r>
              <a:rPr lang="en-US" i="1">
                <a:latin typeface="Calibri" charset="0"/>
              </a:rPr>
              <a:t>P</a:t>
            </a:r>
            <a:r>
              <a:rPr lang="en-US">
                <a:latin typeface="Calibri" charset="0"/>
              </a:rPr>
              <a:t> = .002) and in DBP of 1.9 mm Hg (95% CI, 0.5 to 3.2 mm Hg; </a:t>
            </a:r>
            <a:r>
              <a:rPr lang="en-US" i="1">
                <a:latin typeface="Calibri" charset="0"/>
              </a:rPr>
              <a:t>P</a:t>
            </a:r>
            <a:r>
              <a:rPr lang="en-US">
                <a:latin typeface="Calibri" charset="0"/>
              </a:rPr>
              <a:t> = .008). There was no significant difference between CPAP and MADs in their association with change in SBP (−0.5 mm Hg [95% CI, −2.0 to 1.0 mm Hg]; </a:t>
            </a:r>
            <a:r>
              <a:rPr lang="en-US" i="1">
                <a:latin typeface="Calibri" charset="0"/>
              </a:rPr>
              <a:t>P</a:t>
            </a:r>
            <a:r>
              <a:rPr lang="en-US">
                <a:latin typeface="Calibri" charset="0"/>
              </a:rPr>
              <a:t> = .55) or in DBP (−0.2 mm Hg [95% CI, −1.6 to 1.3 mm Hg]; </a:t>
            </a:r>
            <a:r>
              <a:rPr lang="en-US" i="1">
                <a:latin typeface="Calibri" charset="0"/>
              </a:rPr>
              <a:t>P</a:t>
            </a:r>
            <a:r>
              <a:rPr lang="en-US">
                <a:latin typeface="Calibri" charset="0"/>
              </a:rPr>
              <a:t> = .82).</a:t>
            </a:r>
          </a:p>
          <a:p>
            <a:r>
              <a:rPr lang="en-US" b="1">
                <a:latin typeface="Calibri" charset="0"/>
              </a:rPr>
              <a:t>Conclusions and Relevance</a:t>
            </a:r>
            <a:r>
              <a:rPr lang="en-US">
                <a:latin typeface="Calibri" charset="0"/>
              </a:rPr>
              <a:t>  Among patients with obstructive sleep apnea, both CPAP and MADs were associated with reductions in BP. Network meta-analysis did not identify a statistically significant difference between the BP outcomes associated with these therapies</a:t>
            </a:r>
          </a:p>
          <a:p>
            <a:endParaRPr lang="en-US">
              <a:latin typeface="Calibri" charset="0"/>
            </a:endParaRPr>
          </a:p>
        </p:txBody>
      </p:sp>
      <p:sp>
        <p:nvSpPr>
          <p:cNvPr id="46083"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5576350F-66D2-144D-AC3D-32042E700C85}" type="slidenum">
              <a:rPr lang="en-US" sz="1200"/>
              <a:pPr/>
              <a:t>34</a:t>
            </a:fld>
            <a:endParaRPr lang="en-US" sz="1200"/>
          </a:p>
        </p:txBody>
      </p:sp>
    </p:spTree>
    <p:extLst>
      <p:ext uri="{BB962C8B-B14F-4D97-AF65-F5344CB8AC3E}">
        <p14:creationId xmlns:p14="http://schemas.microsoft.com/office/powerpoint/2010/main" val="218485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a:p>
            <a:pPr eaLnBrk="1" hangingPunct="1">
              <a:spcBef>
                <a:spcPct val="0"/>
              </a:spcBef>
            </a:pPr>
            <a:endParaRPr lang="en-US">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B57C40EC-3037-A64F-89B0-16C54C02CA79}" type="slidenum">
              <a:rPr lang="en-US" sz="1200"/>
              <a:pPr/>
              <a:t>35</a:t>
            </a:fld>
            <a:endParaRPr lang="en-US" sz="1200"/>
          </a:p>
        </p:txBody>
      </p:sp>
    </p:spTree>
    <p:extLst>
      <p:ext uri="{BB962C8B-B14F-4D97-AF65-F5344CB8AC3E}">
        <p14:creationId xmlns:p14="http://schemas.microsoft.com/office/powerpoint/2010/main" val="205132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AHI baseline 42, sham: 48, OAT: 26 CPAP 11</a:t>
            </a:r>
          </a:p>
          <a:p>
            <a:pPr eaLnBrk="1" hangingPunct="1">
              <a:spcBef>
                <a:spcPct val="0"/>
              </a:spcBef>
            </a:pPr>
            <a:r>
              <a:rPr lang="en-US">
                <a:latin typeface="Calibri" charset="0"/>
              </a:rPr>
              <a:t>O2 sat baseline 81, sham 78 OAT 84 CPAP 90</a:t>
            </a:r>
          </a:p>
          <a:p>
            <a:pPr eaLnBrk="1" hangingPunct="1">
              <a:spcBef>
                <a:spcPct val="0"/>
              </a:spcBef>
            </a:pPr>
            <a:r>
              <a:rPr lang="en-US">
                <a:latin typeface="Calibri" charset="0"/>
              </a:rPr>
              <a:t>Compliance OAT 86% CPAP 72%</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56A93905-E19E-0348-BC72-2F6F6327E948}" type="slidenum">
              <a:rPr lang="en-US" sz="1200"/>
              <a:pPr/>
              <a:t>37</a:t>
            </a:fld>
            <a:endParaRPr lang="en-US" sz="1200"/>
          </a:p>
        </p:txBody>
      </p:sp>
    </p:spTree>
    <p:extLst>
      <p:ext uri="{BB962C8B-B14F-4D97-AF65-F5344CB8AC3E}">
        <p14:creationId xmlns:p14="http://schemas.microsoft.com/office/powerpoint/2010/main" val="3699171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1D6B13-1CDC-9B43-B440-E8A6DE905424}" type="slidenum">
              <a:rPr lang="en-US" smtClean="0"/>
              <a:t>41</a:t>
            </a:fld>
            <a:endParaRPr lang="en-US"/>
          </a:p>
        </p:txBody>
      </p:sp>
    </p:spTree>
    <p:extLst>
      <p:ext uri="{BB962C8B-B14F-4D97-AF65-F5344CB8AC3E}">
        <p14:creationId xmlns:p14="http://schemas.microsoft.com/office/powerpoint/2010/main" val="21417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1D6B13-1CDC-9B43-B440-E8A6DE905424}" type="slidenum">
              <a:rPr lang="en-US" smtClean="0"/>
              <a:t>57</a:t>
            </a:fld>
            <a:endParaRPr lang="en-US"/>
          </a:p>
        </p:txBody>
      </p:sp>
    </p:spTree>
    <p:extLst>
      <p:ext uri="{BB962C8B-B14F-4D97-AF65-F5344CB8AC3E}">
        <p14:creationId xmlns:p14="http://schemas.microsoft.com/office/powerpoint/2010/main" val="373824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1D6B13-1CDC-9B43-B440-E8A6DE905424}" type="slidenum">
              <a:rPr lang="en-US" smtClean="0"/>
              <a:t>59</a:t>
            </a:fld>
            <a:endParaRPr lang="en-US"/>
          </a:p>
        </p:txBody>
      </p:sp>
    </p:spTree>
    <p:extLst>
      <p:ext uri="{BB962C8B-B14F-4D97-AF65-F5344CB8AC3E}">
        <p14:creationId xmlns:p14="http://schemas.microsoft.com/office/powerpoint/2010/main" val="140624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201958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206263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673768"/>
            <a:ext cx="10515600" cy="101692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87253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2015246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81920"/>
            <a:ext cx="2628900" cy="521998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23677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142416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30058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21895" y="644892"/>
            <a:ext cx="10847671" cy="1016920"/>
          </a:xfrm>
          <a:prstGeom prst="rect">
            <a:avLst/>
          </a:prstGeom>
        </p:spPr>
        <p:txBody>
          <a:bodyPr/>
          <a:lstStyle>
            <a:lvl1pPr>
              <a:defRPr sz="4000" b="1" i="0">
                <a:solidFill>
                  <a:schemeClr val="accent1">
                    <a:lumMod val="75000"/>
                  </a:schemeClr>
                </a:solidFill>
                <a:latin typeface="Univers 65" charset="0"/>
                <a:ea typeface="Univers 65" charset="0"/>
                <a:cs typeface="Univers 65" charset="0"/>
              </a:defRPr>
            </a:lvl1pPr>
          </a:lstStyle>
          <a:p>
            <a:r>
              <a:rPr lang="en-US"/>
              <a:t>Click to edit Master title style</a:t>
            </a:r>
            <a:endParaRPr lang="en-US" dirty="0"/>
          </a:p>
        </p:txBody>
      </p:sp>
      <p:sp>
        <p:nvSpPr>
          <p:cNvPr id="4" name="Content Placeholder 2"/>
          <p:cNvSpPr>
            <a:spLocks noGrp="1"/>
          </p:cNvSpPr>
          <p:nvPr>
            <p:ph idx="1"/>
          </p:nvPr>
        </p:nvSpPr>
        <p:spPr>
          <a:xfrm>
            <a:off x="721895" y="1796750"/>
            <a:ext cx="10847671" cy="3872530"/>
          </a:xfrm>
          <a:prstGeom prst="rect">
            <a:avLst/>
          </a:prstGeom>
        </p:spPr>
        <p:txBody>
          <a:bodyPr/>
          <a:lstStyle>
            <a:lvl1pPr>
              <a:defRPr b="0" i="0">
                <a:latin typeface="Univers 45 Light" charset="0"/>
                <a:ea typeface="Univers 45 Light" charset="0"/>
                <a:cs typeface="Univers 45 Light" charset="0"/>
              </a:defRPr>
            </a:lvl1pPr>
            <a:lvl2pPr>
              <a:defRPr b="0" i="0">
                <a:latin typeface="Univers 45 Light" charset="0"/>
                <a:ea typeface="Univers 45 Light" charset="0"/>
                <a:cs typeface="Univers 45 Light" charset="0"/>
              </a:defRPr>
            </a:lvl2pPr>
            <a:lvl3pPr>
              <a:defRPr b="0" i="0">
                <a:latin typeface="Univers 45 Light" charset="0"/>
                <a:ea typeface="Univers 45 Light" charset="0"/>
                <a:cs typeface="Univers 45 Light" charset="0"/>
              </a:defRPr>
            </a:lvl3pPr>
            <a:lvl4pPr>
              <a:defRPr b="0" i="0">
                <a:latin typeface="Univers 45 Light" charset="0"/>
                <a:ea typeface="Univers 45 Light" charset="0"/>
                <a:cs typeface="Univers 45 Light" charset="0"/>
              </a:defRPr>
            </a:lvl4pPr>
            <a:lvl5pPr>
              <a:defRPr b="0" i="0">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1243463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9552"/>
            <a:ext cx="12192000" cy="5332395"/>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545" y="5926448"/>
            <a:ext cx="2082204" cy="697146"/>
          </a:xfrm>
          <a:prstGeom prst="rect">
            <a:avLst/>
          </a:prstGeom>
        </p:spPr>
      </p:pic>
    </p:spTree>
    <p:extLst>
      <p:ext uri="{BB962C8B-B14F-4D97-AF65-F5344CB8AC3E}">
        <p14:creationId xmlns:p14="http://schemas.microsoft.com/office/powerpoint/2010/main" val="574343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677"/>
            <a:ext cx="12192000" cy="5332395"/>
          </a:xfrm>
          <a:prstGeom prst="rect">
            <a:avLst/>
          </a:prstGeom>
        </p:spPr>
      </p:pic>
      <p:sp>
        <p:nvSpPr>
          <p:cNvPr id="8" name="Title 1"/>
          <p:cNvSpPr txBox="1">
            <a:spLocks/>
          </p:cNvSpPr>
          <p:nvPr userDrawn="1"/>
        </p:nvSpPr>
        <p:spPr>
          <a:xfrm>
            <a:off x="760396" y="1595590"/>
            <a:ext cx="10840078" cy="132502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i="0">
                <a:solidFill>
                  <a:schemeClr val="bg1"/>
                </a:solidFill>
                <a:latin typeface="Univers 65" charset="0"/>
                <a:ea typeface="Univers 65" charset="0"/>
                <a:cs typeface="Univers 65" charset="0"/>
              </a:rPr>
              <a:t>Click to edit Master title style</a:t>
            </a:r>
          </a:p>
        </p:txBody>
      </p:sp>
      <p:sp>
        <p:nvSpPr>
          <p:cNvPr id="9" name="Subtitle 2"/>
          <p:cNvSpPr txBox="1">
            <a:spLocks/>
          </p:cNvSpPr>
          <p:nvPr userDrawn="1"/>
        </p:nvSpPr>
        <p:spPr>
          <a:xfrm>
            <a:off x="1524000" y="3249338"/>
            <a:ext cx="9144000" cy="1655762"/>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0" i="0">
                <a:solidFill>
                  <a:schemeClr val="bg1"/>
                </a:solidFill>
                <a:latin typeface="Univers 45 Light" charset="0"/>
                <a:ea typeface="Univers 45 Light" charset="0"/>
                <a:cs typeface="Univers 45 Light" charset="0"/>
              </a:rPr>
              <a:t>Click to edit Master subtitle style</a:t>
            </a:r>
          </a:p>
        </p:txBody>
      </p:sp>
    </p:spTree>
    <p:extLst>
      <p:ext uri="{BB962C8B-B14F-4D97-AF65-F5344CB8AC3E}">
        <p14:creationId xmlns:p14="http://schemas.microsoft.com/office/powerpoint/2010/main" val="44227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37379C-7922-D243-9101-24FEC4DFF5B0}"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35E7-226B-8641-87D8-DFB4F30FDAD9}" type="slidenum">
              <a:rPr lang="en-US" smtClean="0"/>
              <a:t>‹#›</a:t>
            </a:fld>
            <a:endParaRPr lang="en-US"/>
          </a:p>
        </p:txBody>
      </p:sp>
    </p:spTree>
    <p:extLst>
      <p:ext uri="{BB962C8B-B14F-4D97-AF65-F5344CB8AC3E}">
        <p14:creationId xmlns:p14="http://schemas.microsoft.com/office/powerpoint/2010/main" val="1920234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7379C-7922-D243-9101-24FEC4DFF5B0}"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35E7-226B-8641-87D8-DFB4F30FDAD9}" type="slidenum">
              <a:rPr lang="en-US" smtClean="0"/>
              <a:t>‹#›</a:t>
            </a:fld>
            <a:endParaRPr lang="en-US"/>
          </a:p>
        </p:txBody>
      </p:sp>
    </p:spTree>
    <p:extLst>
      <p:ext uri="{BB962C8B-B14F-4D97-AF65-F5344CB8AC3E}">
        <p14:creationId xmlns:p14="http://schemas.microsoft.com/office/powerpoint/2010/main" val="998943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37379C-7922-D243-9101-24FEC4DFF5B0}"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35E7-226B-8641-87D8-DFB4F30FDAD9}" type="slidenum">
              <a:rPr lang="en-US" smtClean="0"/>
              <a:t>‹#›</a:t>
            </a:fld>
            <a:endParaRPr lang="en-US"/>
          </a:p>
        </p:txBody>
      </p:sp>
    </p:spTree>
    <p:extLst>
      <p:ext uri="{BB962C8B-B14F-4D97-AF65-F5344CB8AC3E}">
        <p14:creationId xmlns:p14="http://schemas.microsoft.com/office/powerpoint/2010/main" val="22458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73768"/>
            <a:ext cx="10515600" cy="101692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38725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15712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37379C-7922-D243-9101-24FEC4DFF5B0}"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035E7-226B-8641-87D8-DFB4F30FDAD9}" type="slidenum">
              <a:rPr lang="en-US" smtClean="0"/>
              <a:t>‹#›</a:t>
            </a:fld>
            <a:endParaRPr lang="en-US"/>
          </a:p>
        </p:txBody>
      </p:sp>
    </p:spTree>
    <p:extLst>
      <p:ext uri="{BB962C8B-B14F-4D97-AF65-F5344CB8AC3E}">
        <p14:creationId xmlns:p14="http://schemas.microsoft.com/office/powerpoint/2010/main" val="1530588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37379C-7922-D243-9101-24FEC4DFF5B0}"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035E7-226B-8641-87D8-DFB4F30FDAD9}" type="slidenum">
              <a:rPr lang="en-US" smtClean="0"/>
              <a:t>‹#›</a:t>
            </a:fld>
            <a:endParaRPr lang="en-US"/>
          </a:p>
        </p:txBody>
      </p:sp>
    </p:spTree>
    <p:extLst>
      <p:ext uri="{BB962C8B-B14F-4D97-AF65-F5344CB8AC3E}">
        <p14:creationId xmlns:p14="http://schemas.microsoft.com/office/powerpoint/2010/main" val="2045207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37379C-7922-D243-9101-24FEC4DFF5B0}"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035E7-226B-8641-87D8-DFB4F30FDAD9}" type="slidenum">
              <a:rPr lang="en-US" smtClean="0"/>
              <a:t>‹#›</a:t>
            </a:fld>
            <a:endParaRPr lang="en-US"/>
          </a:p>
        </p:txBody>
      </p:sp>
    </p:spTree>
    <p:extLst>
      <p:ext uri="{BB962C8B-B14F-4D97-AF65-F5344CB8AC3E}">
        <p14:creationId xmlns:p14="http://schemas.microsoft.com/office/powerpoint/2010/main" val="1180123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7379C-7922-D243-9101-24FEC4DFF5B0}"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035E7-226B-8641-87D8-DFB4F30FDAD9}" type="slidenum">
              <a:rPr lang="en-US" smtClean="0"/>
              <a:t>‹#›</a:t>
            </a:fld>
            <a:endParaRPr lang="en-US"/>
          </a:p>
        </p:txBody>
      </p:sp>
    </p:spTree>
    <p:extLst>
      <p:ext uri="{BB962C8B-B14F-4D97-AF65-F5344CB8AC3E}">
        <p14:creationId xmlns:p14="http://schemas.microsoft.com/office/powerpoint/2010/main" val="168347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7379C-7922-D243-9101-24FEC4DFF5B0}"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035E7-226B-8641-87D8-DFB4F30FDAD9}" type="slidenum">
              <a:rPr lang="en-US" smtClean="0"/>
              <a:t>‹#›</a:t>
            </a:fld>
            <a:endParaRPr lang="en-US"/>
          </a:p>
        </p:txBody>
      </p:sp>
    </p:spTree>
    <p:extLst>
      <p:ext uri="{BB962C8B-B14F-4D97-AF65-F5344CB8AC3E}">
        <p14:creationId xmlns:p14="http://schemas.microsoft.com/office/powerpoint/2010/main" val="1184318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7379C-7922-D243-9101-24FEC4DFF5B0}"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035E7-226B-8641-87D8-DFB4F30FDAD9}" type="slidenum">
              <a:rPr lang="en-US" smtClean="0"/>
              <a:t>‹#›</a:t>
            </a:fld>
            <a:endParaRPr lang="en-US"/>
          </a:p>
        </p:txBody>
      </p:sp>
    </p:spTree>
    <p:extLst>
      <p:ext uri="{BB962C8B-B14F-4D97-AF65-F5344CB8AC3E}">
        <p14:creationId xmlns:p14="http://schemas.microsoft.com/office/powerpoint/2010/main" val="1957614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7379C-7922-D243-9101-24FEC4DFF5B0}"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35E7-226B-8641-87D8-DFB4F30FDAD9}" type="slidenum">
              <a:rPr lang="en-US" smtClean="0"/>
              <a:t>‹#›</a:t>
            </a:fld>
            <a:endParaRPr lang="en-US"/>
          </a:p>
        </p:txBody>
      </p:sp>
    </p:spTree>
    <p:extLst>
      <p:ext uri="{BB962C8B-B14F-4D97-AF65-F5344CB8AC3E}">
        <p14:creationId xmlns:p14="http://schemas.microsoft.com/office/powerpoint/2010/main" val="25441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7379C-7922-D243-9101-24FEC4DFF5B0}"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35E7-226B-8641-87D8-DFB4F30FDAD9}" type="slidenum">
              <a:rPr lang="en-US" smtClean="0"/>
              <a:t>‹#›</a:t>
            </a:fld>
            <a:endParaRPr lang="en-US"/>
          </a:p>
        </p:txBody>
      </p:sp>
    </p:spTree>
    <p:extLst>
      <p:ext uri="{BB962C8B-B14F-4D97-AF65-F5344CB8AC3E}">
        <p14:creationId xmlns:p14="http://schemas.microsoft.com/office/powerpoint/2010/main" val="246666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9552"/>
            <a:ext cx="12192000" cy="5332395"/>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545" y="5926448"/>
            <a:ext cx="2082204" cy="697146"/>
          </a:xfrm>
          <a:prstGeom prst="rect">
            <a:avLst/>
          </a:prstGeom>
        </p:spPr>
      </p:pic>
    </p:spTree>
    <p:extLst>
      <p:ext uri="{BB962C8B-B14F-4D97-AF65-F5344CB8AC3E}">
        <p14:creationId xmlns:p14="http://schemas.microsoft.com/office/powerpoint/2010/main" val="2042723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37379C-7922-D243-9101-24FEC4DFF5B0}" type="datetimeFigureOut">
              <a:rPr lang="en-US" smtClean="0"/>
              <a:t>11/13/2020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B1C035E7-226B-8641-87D8-DFB4F30FDAD9}"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158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1192978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37379C-7922-D243-9101-24FEC4DFF5B0}"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35E7-226B-8641-87D8-DFB4F30FDAD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9075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37379C-7922-D243-9101-24FEC4DFF5B0}"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35E7-226B-8641-87D8-DFB4F30FDAD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923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37379C-7922-D243-9101-24FEC4DFF5B0}"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035E7-226B-8641-87D8-DFB4F30FDAD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0362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37379C-7922-D243-9101-24FEC4DFF5B0}"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035E7-226B-8641-87D8-DFB4F30FDAD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4780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37379C-7922-D243-9101-24FEC4DFF5B0}"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035E7-226B-8641-87D8-DFB4F30FDAD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9345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7379C-7922-D243-9101-24FEC4DFF5B0}"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035E7-226B-8641-87D8-DFB4F30FDAD9}" type="slidenum">
              <a:rPr lang="en-US" smtClean="0"/>
              <a:t>‹#›</a:t>
            </a:fld>
            <a:endParaRPr lang="en-US"/>
          </a:p>
        </p:txBody>
      </p:sp>
    </p:spTree>
    <p:extLst>
      <p:ext uri="{BB962C8B-B14F-4D97-AF65-F5344CB8AC3E}">
        <p14:creationId xmlns:p14="http://schemas.microsoft.com/office/powerpoint/2010/main" val="270405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7379C-7922-D243-9101-24FEC4DFF5B0}"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035E7-226B-8641-87D8-DFB4F30FDAD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4493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937379C-7922-D243-9101-24FEC4DFF5B0}" type="datetimeFigureOut">
              <a:rPr lang="en-US" smtClean="0"/>
              <a:t>11/13/2020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1C035E7-226B-8641-87D8-DFB4F30FDAD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0014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37379C-7922-D243-9101-24FEC4DFF5B0}"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35E7-226B-8641-87D8-DFB4F30FDAD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5855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37379C-7922-D243-9101-24FEC4DFF5B0}"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35E7-226B-8641-87D8-DFB4F30FDAD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344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209535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73768"/>
            <a:ext cx="10515600" cy="101692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433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183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183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196803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73768"/>
            <a:ext cx="10515600" cy="1016920"/>
          </a:xfrm>
          <a:prstGeom prst="rect">
            <a:avLst/>
          </a:prstGeom>
        </p:spPr>
        <p:txBody>
          <a:bodyPr/>
          <a:lstStyle/>
          <a:p>
            <a:r>
              <a:rPr lang="en-US"/>
              <a:t>Click to edit Master title style</a:t>
            </a:r>
          </a:p>
        </p:txBody>
      </p:sp>
      <p:sp>
        <p:nvSpPr>
          <p:cNvPr id="4"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130054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115088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1"/>
          <p:cNvSpPr txBox="1">
            <a:spLocks/>
          </p:cNvSpPr>
          <p:nvPr userDrawn="1"/>
        </p:nvSpPr>
        <p:spPr>
          <a:xfrm>
            <a:off x="702068" y="6364734"/>
            <a:ext cx="2791145" cy="49326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0070C0"/>
                </a:solidFill>
                <a:latin typeface="Univers 45 Light" charset="0"/>
                <a:ea typeface="Univers 45 Light" charset="0"/>
                <a:cs typeface="Univers 45 Light" charset="0"/>
              </a:rPr>
              <a:t>Leader in Precision OAT</a:t>
            </a:r>
            <a:r>
              <a:rPr lang="en-US" sz="1400" baseline="30000">
                <a:solidFill>
                  <a:srgbClr val="0070C0"/>
                </a:solidFill>
                <a:latin typeface="Univers 45 Light" charset="0"/>
                <a:ea typeface="Univers 45 Light" charset="0"/>
                <a:cs typeface="Univers 45 Light" charset="0"/>
              </a:rPr>
              <a:t>™</a:t>
            </a:r>
          </a:p>
        </p:txBody>
      </p:sp>
    </p:spTree>
    <p:extLst>
      <p:ext uri="{BB962C8B-B14F-4D97-AF65-F5344CB8AC3E}">
        <p14:creationId xmlns:p14="http://schemas.microsoft.com/office/powerpoint/2010/main" val="55159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330186" y="6169793"/>
            <a:ext cx="2270287" cy="448597"/>
          </a:xfrm>
          <a:prstGeom prst="rect">
            <a:avLst/>
          </a:prstGeom>
        </p:spPr>
      </p:pic>
      <p:sp>
        <p:nvSpPr>
          <p:cNvPr id="8" name="Rectangle 7"/>
          <p:cNvSpPr/>
          <p:nvPr userDrawn="1"/>
        </p:nvSpPr>
        <p:spPr>
          <a:xfrm>
            <a:off x="0" y="-38618"/>
            <a:ext cx="12192000" cy="421241"/>
          </a:xfrm>
          <a:prstGeom prst="rect">
            <a:avLst/>
          </a:prstGeom>
          <a:solidFill>
            <a:srgbClr val="235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06732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85"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3" r:id="rId13"/>
    <p:sldLayoutId id="2147483662" r:id="rId14"/>
    <p:sldLayoutId id="2147483683" r:id="rId15"/>
    <p:sldLayoutId id="2147483684" r:id="rId16"/>
  </p:sldLayoutIdLst>
  <p:txStyles>
    <p:titleStyle>
      <a:lvl1pPr algn="l" defTabSz="914400" rtl="0" eaLnBrk="1" latinLnBrk="0" hangingPunct="1">
        <a:lnSpc>
          <a:spcPct val="90000"/>
        </a:lnSpc>
        <a:spcBef>
          <a:spcPct val="0"/>
        </a:spcBef>
        <a:buNone/>
        <a:defRPr sz="4400" b="1" i="0" kern="1200">
          <a:solidFill>
            <a:schemeClr val="accent1">
              <a:lumMod val="75000"/>
            </a:schemeClr>
          </a:solidFill>
          <a:latin typeface="Univers 65" charset="0"/>
          <a:ea typeface="Univers 65" charset="0"/>
          <a:cs typeface="Univers 65"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Univers 45 Light" charset="0"/>
          <a:ea typeface="Univers 45 Light" charset="0"/>
          <a:cs typeface="Univers 45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Univers 45 Light" charset="0"/>
          <a:ea typeface="Univers 45 Light" charset="0"/>
          <a:cs typeface="Univers 45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Univers 45 Light" charset="0"/>
          <a:ea typeface="Univers 45 Light" charset="0"/>
          <a:cs typeface="Univers 45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Univers 45 Light" charset="0"/>
          <a:ea typeface="Univers 45 Light" charset="0"/>
          <a:cs typeface="Univers 45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Univers 45 Light" charset="0"/>
          <a:ea typeface="Univers 45 Light" charset="0"/>
          <a:cs typeface="Univers 45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379C-7922-D243-9101-24FEC4DFF5B0}"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035E7-226B-8641-87D8-DFB4F30FDAD9}" type="slidenum">
              <a:rPr lang="en-US" smtClean="0"/>
              <a:t>‹#›</a:t>
            </a:fld>
            <a:endParaRPr lang="en-US"/>
          </a:p>
        </p:txBody>
      </p:sp>
    </p:spTree>
    <p:extLst>
      <p:ext uri="{BB962C8B-B14F-4D97-AF65-F5344CB8AC3E}">
        <p14:creationId xmlns:p14="http://schemas.microsoft.com/office/powerpoint/2010/main" val="14751277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11/13/2020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7334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6FE1E6-1155-46CD-9113-BC03DDD53D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80DFCE9-814C-46CF-8B54-3DF7C405D5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3FDF596-D516-A941-A1DB-BED4C2B2ACDA}"/>
              </a:ext>
            </a:extLst>
          </p:cNvPr>
          <p:cNvSpPr>
            <a:spLocks noGrp="1"/>
          </p:cNvSpPr>
          <p:nvPr>
            <p:ph type="title"/>
          </p:nvPr>
        </p:nvSpPr>
        <p:spPr>
          <a:xfrm>
            <a:off x="1451581" y="5008500"/>
            <a:ext cx="9603272" cy="960755"/>
          </a:xfrm>
        </p:spPr>
        <p:txBody>
          <a:bodyPr anchor="t">
            <a:normAutofit/>
          </a:bodyPr>
          <a:lstStyle/>
          <a:p>
            <a:r>
              <a:rPr lang="en-US" sz="3000" b="1"/>
              <a:t>Effective AHI:  the New PARADIGM for Evaluation of Treatment</a:t>
            </a:r>
          </a:p>
        </p:txBody>
      </p:sp>
      <p:cxnSp>
        <p:nvCxnSpPr>
          <p:cNvPr id="28" name="Straight Connector 27">
            <a:extLst>
              <a:ext uri="{FF2B5EF4-FFF2-40B4-BE49-F238E27FC236}">
                <a16:creationId xmlns:a16="http://schemas.microsoft.com/office/drawing/2014/main" id="{34EA8DE4-CCC2-431B-8C80-EA90145DB84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0" name="Picture 29">
            <a:extLst>
              <a:ext uri="{FF2B5EF4-FFF2-40B4-BE49-F238E27FC236}">
                <a16:creationId xmlns:a16="http://schemas.microsoft.com/office/drawing/2014/main" id="{4CB4C886-8576-4974-AB93-DE953D243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15050"/>
            <a:ext cx="12192000" cy="742950"/>
          </a:xfrm>
          <a:prstGeom prst="rect">
            <a:avLst/>
          </a:prstGeom>
        </p:spPr>
      </p:pic>
      <p:cxnSp>
        <p:nvCxnSpPr>
          <p:cNvPr id="32" name="Straight Connector 31">
            <a:extLst>
              <a:ext uri="{FF2B5EF4-FFF2-40B4-BE49-F238E27FC236}">
                <a16:creationId xmlns:a16="http://schemas.microsoft.com/office/drawing/2014/main" id="{9F386762-7F04-4308-9C63-5F9B6DD515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54CAEE7E-CBAC-46F5-9936-406C7AF3BA10}"/>
              </a:ext>
            </a:extLst>
          </p:cNvPr>
          <p:cNvGraphicFramePr>
            <a:graphicFrameLocks noGrp="1"/>
          </p:cNvGraphicFramePr>
          <p:nvPr>
            <p:ph idx="1"/>
            <p:extLst>
              <p:ext uri="{D42A27DB-BD31-4B8C-83A1-F6EECF244321}">
                <p14:modId xmlns:p14="http://schemas.microsoft.com/office/powerpoint/2010/main" val="3640864700"/>
              </p:ext>
            </p:extLst>
          </p:nvPr>
        </p:nvGraphicFramePr>
        <p:xfrm>
          <a:off x="1450975" y="933450"/>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5032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77B78-248F-7844-BA1D-BA2FBA56E0B6}"/>
              </a:ext>
            </a:extLst>
          </p:cNvPr>
          <p:cNvSpPr>
            <a:spLocks noGrp="1"/>
          </p:cNvSpPr>
          <p:nvPr>
            <p:ph type="title"/>
          </p:nvPr>
        </p:nvSpPr>
        <p:spPr/>
        <p:txBody>
          <a:bodyPr/>
          <a:lstStyle/>
          <a:p>
            <a:r>
              <a:rPr lang="en-US"/>
              <a:t>Contraindications for CPAP</a:t>
            </a:r>
          </a:p>
        </p:txBody>
      </p:sp>
      <p:sp>
        <p:nvSpPr>
          <p:cNvPr id="3" name="Content Placeholder 2">
            <a:extLst>
              <a:ext uri="{FF2B5EF4-FFF2-40B4-BE49-F238E27FC236}">
                <a16:creationId xmlns:a16="http://schemas.microsoft.com/office/drawing/2014/main" id="{98EC0D6C-1D22-9242-8C69-E420791DC292}"/>
              </a:ext>
            </a:extLst>
          </p:cNvPr>
          <p:cNvSpPr>
            <a:spLocks noGrp="1"/>
          </p:cNvSpPr>
          <p:nvPr>
            <p:ph idx="1"/>
          </p:nvPr>
        </p:nvSpPr>
        <p:spPr/>
        <p:txBody>
          <a:bodyPr/>
          <a:lstStyle/>
          <a:p>
            <a:r>
              <a:rPr lang="en-US"/>
              <a:t>Air leak syndrome (pneumothorax with bronchopleural fistula)</a:t>
            </a:r>
          </a:p>
          <a:p>
            <a:r>
              <a:rPr lang="en-US"/>
              <a:t>Copious respiratory secretions</a:t>
            </a:r>
          </a:p>
          <a:p>
            <a:r>
              <a:rPr lang="en-US"/>
              <a:t>Severe nausea with vomiting</a:t>
            </a:r>
          </a:p>
          <a:p>
            <a:r>
              <a:rPr lang="en-US"/>
              <a:t>Severe air trapping diseases with hypercarbia asthma or chronic obstructive pulmonary disease (COPD)</a:t>
            </a:r>
          </a:p>
        </p:txBody>
      </p:sp>
    </p:spTree>
    <p:extLst>
      <p:ext uri="{BB962C8B-B14F-4D97-AF65-F5344CB8AC3E}">
        <p14:creationId xmlns:p14="http://schemas.microsoft.com/office/powerpoint/2010/main" val="272150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4975-4082-FE47-8A16-CCD57BC9CE28}"/>
              </a:ext>
            </a:extLst>
          </p:cNvPr>
          <p:cNvSpPr>
            <a:spLocks noGrp="1"/>
          </p:cNvSpPr>
          <p:nvPr>
            <p:ph type="title"/>
          </p:nvPr>
        </p:nvSpPr>
        <p:spPr/>
        <p:txBody>
          <a:bodyPr/>
          <a:lstStyle/>
          <a:p>
            <a:r>
              <a:rPr lang="en-US"/>
              <a:t>CPAP Adherence Data</a:t>
            </a:r>
          </a:p>
        </p:txBody>
      </p:sp>
      <p:sp>
        <p:nvSpPr>
          <p:cNvPr id="3" name="Content Placeholder 2">
            <a:extLst>
              <a:ext uri="{FF2B5EF4-FFF2-40B4-BE49-F238E27FC236}">
                <a16:creationId xmlns:a16="http://schemas.microsoft.com/office/drawing/2014/main" id="{F4691080-4111-FB4F-84B5-22FE33A53EE5}"/>
              </a:ext>
            </a:extLst>
          </p:cNvPr>
          <p:cNvSpPr>
            <a:spLocks noGrp="1"/>
          </p:cNvSpPr>
          <p:nvPr>
            <p:ph idx="1"/>
          </p:nvPr>
        </p:nvSpPr>
        <p:spPr/>
        <p:txBody>
          <a:bodyPr/>
          <a:lstStyle/>
          <a:p>
            <a:r>
              <a:rPr lang="en-US"/>
              <a:t>30% of patients fail to initiate therapy after diagnosis.</a:t>
            </a:r>
          </a:p>
          <a:p>
            <a:r>
              <a:rPr lang="en-US"/>
              <a:t>Of those starting therapy, 25% stop within the first year.</a:t>
            </a:r>
          </a:p>
          <a:p>
            <a:r>
              <a:rPr lang="en-US"/>
              <a:t>Less than 40% remain adherent in the long term.</a:t>
            </a:r>
          </a:p>
          <a:p>
            <a:r>
              <a:rPr lang="en-US"/>
              <a:t>Among those that use CPAP regularly, average nighttime use is 3.5 to 5.3 hours!</a:t>
            </a:r>
          </a:p>
        </p:txBody>
      </p:sp>
    </p:spTree>
    <p:extLst>
      <p:ext uri="{BB962C8B-B14F-4D97-AF65-F5344CB8AC3E}">
        <p14:creationId xmlns:p14="http://schemas.microsoft.com/office/powerpoint/2010/main" val="139464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CEFA-120C-034C-894F-25753B3BA5D1}"/>
              </a:ext>
            </a:extLst>
          </p:cNvPr>
          <p:cNvSpPr>
            <a:spLocks noGrp="1"/>
          </p:cNvSpPr>
          <p:nvPr>
            <p:ph type="title"/>
          </p:nvPr>
        </p:nvSpPr>
        <p:spPr/>
        <p:txBody>
          <a:bodyPr/>
          <a:lstStyle/>
          <a:p>
            <a:r>
              <a:rPr lang="en-US"/>
              <a:t>Quantifying Adherence with PAP Treatment</a:t>
            </a:r>
          </a:p>
        </p:txBody>
      </p:sp>
      <p:sp>
        <p:nvSpPr>
          <p:cNvPr id="3" name="Content Placeholder 2">
            <a:extLst>
              <a:ext uri="{FF2B5EF4-FFF2-40B4-BE49-F238E27FC236}">
                <a16:creationId xmlns:a16="http://schemas.microsoft.com/office/drawing/2014/main" id="{432B4740-022C-9345-B7FC-CB59774FF002}"/>
              </a:ext>
            </a:extLst>
          </p:cNvPr>
          <p:cNvSpPr>
            <a:spLocks noGrp="1"/>
          </p:cNvSpPr>
          <p:nvPr>
            <p:ph idx="1"/>
          </p:nvPr>
        </p:nvSpPr>
        <p:spPr/>
        <p:txBody>
          <a:bodyPr/>
          <a:lstStyle/>
          <a:p>
            <a:r>
              <a:rPr lang="en-US"/>
              <a:t>Insurance criteria for “adherent” equates to the use of PAP &gt; 4 hours/night for at least 70% of the nights.</a:t>
            </a:r>
          </a:p>
          <a:p>
            <a:r>
              <a:rPr lang="en-US"/>
              <a:t>A patient only has to use CPAP 86 hours per month, or 35% of the total recommended sleep time, to be considered adherent.</a:t>
            </a:r>
          </a:p>
          <a:p>
            <a:r>
              <a:rPr lang="en-US"/>
              <a:t>PAP adherence  reports reveal the amount of time the PAP device was in use.</a:t>
            </a:r>
          </a:p>
          <a:p>
            <a:r>
              <a:rPr lang="en-US"/>
              <a:t>PAP Adherence data does not include the time awake , nor do they record sleep without PAP.</a:t>
            </a:r>
          </a:p>
          <a:p>
            <a:endParaRPr lang="en-US"/>
          </a:p>
        </p:txBody>
      </p:sp>
    </p:spTree>
    <p:extLst>
      <p:ext uri="{BB962C8B-B14F-4D97-AF65-F5344CB8AC3E}">
        <p14:creationId xmlns:p14="http://schemas.microsoft.com/office/powerpoint/2010/main" val="2574336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D5B3-1065-3C45-8D87-4828C05D1574}"/>
              </a:ext>
            </a:extLst>
          </p:cNvPr>
          <p:cNvSpPr>
            <a:spLocks noGrp="1"/>
          </p:cNvSpPr>
          <p:nvPr>
            <p:ph type="title"/>
          </p:nvPr>
        </p:nvSpPr>
        <p:spPr/>
        <p:txBody>
          <a:bodyPr/>
          <a:lstStyle/>
          <a:p>
            <a:r>
              <a:rPr lang="en-US"/>
              <a:t>Quantifying Adherence with PAP Treatment</a:t>
            </a:r>
          </a:p>
        </p:txBody>
      </p:sp>
      <p:sp>
        <p:nvSpPr>
          <p:cNvPr id="3" name="Content Placeholder 2">
            <a:extLst>
              <a:ext uri="{FF2B5EF4-FFF2-40B4-BE49-F238E27FC236}">
                <a16:creationId xmlns:a16="http://schemas.microsoft.com/office/drawing/2014/main" id="{2AC03F0C-DA4D-554A-9C61-0E4E0ADE8660}"/>
              </a:ext>
            </a:extLst>
          </p:cNvPr>
          <p:cNvSpPr>
            <a:spLocks noGrp="1"/>
          </p:cNvSpPr>
          <p:nvPr>
            <p:ph idx="1"/>
          </p:nvPr>
        </p:nvSpPr>
        <p:spPr/>
        <p:txBody>
          <a:bodyPr/>
          <a:lstStyle/>
          <a:p>
            <a:r>
              <a:rPr lang="en-US"/>
              <a:t>Compliance reports do not differentiate  between patients who only intermittently use PAP, those who use it every night but only for part of the night or those who use PAP during every sleep period but are grossly sleep restricted.</a:t>
            </a:r>
          </a:p>
          <a:p>
            <a:r>
              <a:rPr lang="en-US"/>
              <a:t>Commonly reported objective measures represent an upper bound estimate of how long PAP was worn during sleep, which is frequently an inaccurate reflection of both total sleep time and true adherence.</a:t>
            </a:r>
          </a:p>
        </p:txBody>
      </p:sp>
    </p:spTree>
    <p:extLst>
      <p:ext uri="{BB962C8B-B14F-4D97-AF65-F5344CB8AC3E}">
        <p14:creationId xmlns:p14="http://schemas.microsoft.com/office/powerpoint/2010/main" val="424190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9105-BE50-F749-8583-CEFC7B51433A}"/>
              </a:ext>
            </a:extLst>
          </p:cNvPr>
          <p:cNvSpPr>
            <a:spLocks noGrp="1"/>
          </p:cNvSpPr>
          <p:nvPr>
            <p:ph type="title"/>
          </p:nvPr>
        </p:nvSpPr>
        <p:spPr/>
        <p:txBody>
          <a:bodyPr/>
          <a:lstStyle/>
          <a:p>
            <a:r>
              <a:rPr lang="en-US"/>
              <a:t>Quantifying Adherence with PAP Treatment</a:t>
            </a:r>
          </a:p>
        </p:txBody>
      </p:sp>
      <p:sp>
        <p:nvSpPr>
          <p:cNvPr id="3" name="Content Placeholder 2">
            <a:extLst>
              <a:ext uri="{FF2B5EF4-FFF2-40B4-BE49-F238E27FC236}">
                <a16:creationId xmlns:a16="http://schemas.microsoft.com/office/drawing/2014/main" id="{B6787F59-1FCF-324F-8984-601708BF624E}"/>
              </a:ext>
            </a:extLst>
          </p:cNvPr>
          <p:cNvSpPr>
            <a:spLocks noGrp="1"/>
          </p:cNvSpPr>
          <p:nvPr>
            <p:ph idx="1"/>
          </p:nvPr>
        </p:nvSpPr>
        <p:spPr/>
        <p:txBody>
          <a:bodyPr/>
          <a:lstStyle/>
          <a:p>
            <a:r>
              <a:rPr lang="en-US"/>
              <a:t>The persistence of symptoms may reflect insufficient sleep, insufficient use of PAP, limitations in the efficacy of PAP or some combination of each.</a:t>
            </a:r>
          </a:p>
          <a:p>
            <a:r>
              <a:rPr lang="en-US"/>
              <a:t>Despite their objective nature, PAP use reports do not answer this question.</a:t>
            </a:r>
          </a:p>
          <a:p>
            <a:r>
              <a:rPr lang="en-US"/>
              <a:t>Clinical assessment and results of outcomes research should be interpreted with this limitation in mind.</a:t>
            </a:r>
          </a:p>
        </p:txBody>
      </p:sp>
    </p:spTree>
    <p:extLst>
      <p:ext uri="{BB962C8B-B14F-4D97-AF65-F5344CB8AC3E}">
        <p14:creationId xmlns:p14="http://schemas.microsoft.com/office/powerpoint/2010/main" val="295439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61AB-3F31-C141-B774-81D9957B7836}"/>
              </a:ext>
            </a:extLst>
          </p:cNvPr>
          <p:cNvSpPr>
            <a:spLocks noGrp="1"/>
          </p:cNvSpPr>
          <p:nvPr>
            <p:ph type="title"/>
          </p:nvPr>
        </p:nvSpPr>
        <p:spPr/>
        <p:txBody>
          <a:bodyPr/>
          <a:lstStyle/>
          <a:p>
            <a:r>
              <a:rPr lang="en-US"/>
              <a:t>Efficacy of PAP Therapy</a:t>
            </a:r>
          </a:p>
        </p:txBody>
      </p:sp>
      <p:sp>
        <p:nvSpPr>
          <p:cNvPr id="3" name="Content Placeholder 2">
            <a:extLst>
              <a:ext uri="{FF2B5EF4-FFF2-40B4-BE49-F238E27FC236}">
                <a16:creationId xmlns:a16="http://schemas.microsoft.com/office/drawing/2014/main" id="{D1D9A578-699C-774B-BD74-BCE1278154D1}"/>
              </a:ext>
            </a:extLst>
          </p:cNvPr>
          <p:cNvSpPr>
            <a:spLocks noGrp="1"/>
          </p:cNvSpPr>
          <p:nvPr>
            <p:ph idx="1"/>
          </p:nvPr>
        </p:nvSpPr>
        <p:spPr/>
        <p:txBody>
          <a:bodyPr/>
          <a:lstStyle/>
          <a:p>
            <a:r>
              <a:rPr lang="en-US"/>
              <a:t>Increased use leads to greater improvements in outcomes.</a:t>
            </a:r>
          </a:p>
          <a:p>
            <a:r>
              <a:rPr lang="en-US"/>
              <a:t>Therapy is efficacious , but its effectiveness is limited by insufficient use.</a:t>
            </a:r>
          </a:p>
          <a:p>
            <a:r>
              <a:rPr lang="en-US"/>
              <a:t>Multiple studies have reported a dose-response relationship between hours of PAP use and improvements in OSA severity, neurocognitive performance, symptoms, and mortality.</a:t>
            </a:r>
          </a:p>
          <a:p>
            <a:r>
              <a:rPr lang="en-US"/>
              <a:t>The low threshold defining PAP adherence is a result of conflicting studies on outcomes with respect to the number of hours of use.</a:t>
            </a:r>
          </a:p>
        </p:txBody>
      </p:sp>
    </p:spTree>
    <p:extLst>
      <p:ext uri="{BB962C8B-B14F-4D97-AF65-F5344CB8AC3E}">
        <p14:creationId xmlns:p14="http://schemas.microsoft.com/office/powerpoint/2010/main" val="621412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F5F96-103A-2241-8451-3404DDA00109}"/>
              </a:ext>
            </a:extLst>
          </p:cNvPr>
          <p:cNvSpPr>
            <a:spLocks noGrp="1"/>
          </p:cNvSpPr>
          <p:nvPr>
            <p:ph type="title"/>
          </p:nvPr>
        </p:nvSpPr>
        <p:spPr/>
        <p:txBody>
          <a:bodyPr/>
          <a:lstStyle/>
          <a:p>
            <a:r>
              <a:rPr lang="en-US"/>
              <a:t>Outcomes vs Hours of PAP Therapy</a:t>
            </a:r>
          </a:p>
        </p:txBody>
      </p:sp>
      <p:sp>
        <p:nvSpPr>
          <p:cNvPr id="3" name="Content Placeholder 2">
            <a:extLst>
              <a:ext uri="{FF2B5EF4-FFF2-40B4-BE49-F238E27FC236}">
                <a16:creationId xmlns:a16="http://schemas.microsoft.com/office/drawing/2014/main" id="{04B1D699-4027-F449-A7B9-E2DF838DBA1A}"/>
              </a:ext>
            </a:extLst>
          </p:cNvPr>
          <p:cNvSpPr>
            <a:spLocks noGrp="1"/>
          </p:cNvSpPr>
          <p:nvPr>
            <p:ph idx="1"/>
          </p:nvPr>
        </p:nvSpPr>
        <p:spPr/>
        <p:txBody>
          <a:bodyPr/>
          <a:lstStyle/>
          <a:p>
            <a:r>
              <a:rPr lang="en-US"/>
              <a:t>Weaver et al (2007)</a:t>
            </a:r>
          </a:p>
          <a:p>
            <a:pPr lvl="1"/>
            <a:r>
              <a:rPr lang="en-US"/>
              <a:t>Depending on the outcome, different durations of nightly PAP use were required  to show improvement.</a:t>
            </a:r>
          </a:p>
          <a:p>
            <a:pPr lvl="1"/>
            <a:r>
              <a:rPr lang="en-US"/>
              <a:t>Subjective alertness improved after 4 hours of use.</a:t>
            </a:r>
          </a:p>
          <a:p>
            <a:pPr lvl="1"/>
            <a:r>
              <a:rPr lang="en-US"/>
              <a:t>Objective improvements in MSLT required at least 6 hours of use.</a:t>
            </a:r>
          </a:p>
          <a:p>
            <a:pPr lvl="1"/>
            <a:r>
              <a:rPr lang="en-US"/>
              <a:t>Functional outcomes required at least 7 hours of PAP use per night for optimization.</a:t>
            </a:r>
          </a:p>
        </p:txBody>
      </p:sp>
    </p:spTree>
    <p:extLst>
      <p:ext uri="{BB962C8B-B14F-4D97-AF65-F5344CB8AC3E}">
        <p14:creationId xmlns:p14="http://schemas.microsoft.com/office/powerpoint/2010/main" val="3612502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E8FF-B312-2A4C-8B79-C9F252292F12}"/>
              </a:ext>
            </a:extLst>
          </p:cNvPr>
          <p:cNvSpPr>
            <a:spLocks noGrp="1"/>
          </p:cNvSpPr>
          <p:nvPr>
            <p:ph type="title"/>
          </p:nvPr>
        </p:nvSpPr>
        <p:spPr/>
        <p:txBody>
          <a:bodyPr/>
          <a:lstStyle/>
          <a:p>
            <a:r>
              <a:rPr lang="en-US"/>
              <a:t>Factors that Affect Adherence to PAP</a:t>
            </a:r>
          </a:p>
        </p:txBody>
      </p:sp>
      <p:sp>
        <p:nvSpPr>
          <p:cNvPr id="3" name="Content Placeholder 2">
            <a:extLst>
              <a:ext uri="{FF2B5EF4-FFF2-40B4-BE49-F238E27FC236}">
                <a16:creationId xmlns:a16="http://schemas.microsoft.com/office/drawing/2014/main" id="{4C0D9FA6-4677-F848-9E53-CA6A0B5311B0}"/>
              </a:ext>
            </a:extLst>
          </p:cNvPr>
          <p:cNvSpPr>
            <a:spLocks noGrp="1"/>
          </p:cNvSpPr>
          <p:nvPr>
            <p:ph idx="1"/>
          </p:nvPr>
        </p:nvSpPr>
        <p:spPr/>
        <p:txBody>
          <a:bodyPr/>
          <a:lstStyle/>
          <a:p>
            <a:r>
              <a:rPr lang="en-US"/>
              <a:t>Patient’s understanding of the underlying disorder and therapeutic strategy.</a:t>
            </a:r>
          </a:p>
          <a:p>
            <a:r>
              <a:rPr lang="en-US"/>
              <a:t>Perceived benefit of treatment.</a:t>
            </a:r>
          </a:p>
          <a:p>
            <a:r>
              <a:rPr lang="en-US"/>
              <a:t>Initial experiences with an intervention.</a:t>
            </a:r>
          </a:p>
          <a:p>
            <a:r>
              <a:rPr lang="en-US"/>
              <a:t>Overall health behaviors.</a:t>
            </a:r>
          </a:p>
          <a:p>
            <a:endParaRPr lang="en-US"/>
          </a:p>
        </p:txBody>
      </p:sp>
    </p:spTree>
    <p:extLst>
      <p:ext uri="{BB962C8B-B14F-4D97-AF65-F5344CB8AC3E}">
        <p14:creationId xmlns:p14="http://schemas.microsoft.com/office/powerpoint/2010/main" val="3086551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B3B1-3B7C-8B41-8480-F57D9020878E}"/>
              </a:ext>
            </a:extLst>
          </p:cNvPr>
          <p:cNvSpPr>
            <a:spLocks noGrp="1"/>
          </p:cNvSpPr>
          <p:nvPr>
            <p:ph type="title"/>
          </p:nvPr>
        </p:nvSpPr>
        <p:spPr/>
        <p:txBody>
          <a:bodyPr/>
          <a:lstStyle/>
          <a:p>
            <a:r>
              <a:rPr lang="en-US"/>
              <a:t>Factors That Affect Adherence to PAP</a:t>
            </a:r>
          </a:p>
        </p:txBody>
      </p:sp>
      <p:sp>
        <p:nvSpPr>
          <p:cNvPr id="3" name="Content Placeholder 2">
            <a:extLst>
              <a:ext uri="{FF2B5EF4-FFF2-40B4-BE49-F238E27FC236}">
                <a16:creationId xmlns:a16="http://schemas.microsoft.com/office/drawing/2014/main" id="{68C6EB32-D8A3-C54C-8D5C-F281C74AE56D}"/>
              </a:ext>
            </a:extLst>
          </p:cNvPr>
          <p:cNvSpPr>
            <a:spLocks noGrp="1"/>
          </p:cNvSpPr>
          <p:nvPr>
            <p:ph idx="1"/>
          </p:nvPr>
        </p:nvSpPr>
        <p:spPr/>
        <p:txBody>
          <a:bodyPr/>
          <a:lstStyle/>
          <a:p>
            <a:r>
              <a:rPr lang="en-US"/>
              <a:t>Age, gender, ethnicity, socioeconomic status, and education level have been shown to influence PAP adherence but, with variable results.</a:t>
            </a:r>
          </a:p>
          <a:p>
            <a:r>
              <a:rPr lang="en-US"/>
              <a:t>The impact of disease-specific features , such as OSA severity, degree of symptoms, and the presence of medical comorbidities are similarity inconsistent.</a:t>
            </a:r>
          </a:p>
          <a:p>
            <a:r>
              <a:rPr lang="en-US"/>
              <a:t>Increased nasal resistance and claustrophobia are clearly associated with increased difficulty in adapting to PAP.</a:t>
            </a:r>
          </a:p>
        </p:txBody>
      </p:sp>
    </p:spTree>
    <p:extLst>
      <p:ext uri="{BB962C8B-B14F-4D97-AF65-F5344CB8AC3E}">
        <p14:creationId xmlns:p14="http://schemas.microsoft.com/office/powerpoint/2010/main" val="1561276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0078-7ED1-DD42-A8D3-2E0ED3EBE21D}"/>
              </a:ext>
            </a:extLst>
          </p:cNvPr>
          <p:cNvSpPr>
            <a:spLocks noGrp="1"/>
          </p:cNvSpPr>
          <p:nvPr>
            <p:ph type="title"/>
          </p:nvPr>
        </p:nvSpPr>
        <p:spPr/>
        <p:txBody>
          <a:bodyPr/>
          <a:lstStyle/>
          <a:p>
            <a:r>
              <a:rPr lang="en-US"/>
              <a:t>Factors the Affect Adherence to PAP</a:t>
            </a:r>
          </a:p>
        </p:txBody>
      </p:sp>
      <p:sp>
        <p:nvSpPr>
          <p:cNvPr id="3" name="Content Placeholder 2">
            <a:extLst>
              <a:ext uri="{FF2B5EF4-FFF2-40B4-BE49-F238E27FC236}">
                <a16:creationId xmlns:a16="http://schemas.microsoft.com/office/drawing/2014/main" id="{BD99F9CE-709A-F840-A62A-50EC41A3C118}"/>
              </a:ext>
            </a:extLst>
          </p:cNvPr>
          <p:cNvSpPr>
            <a:spLocks noGrp="1"/>
          </p:cNvSpPr>
          <p:nvPr>
            <p:ph idx="1"/>
          </p:nvPr>
        </p:nvSpPr>
        <p:spPr/>
        <p:txBody>
          <a:bodyPr/>
          <a:lstStyle/>
          <a:p>
            <a:r>
              <a:rPr lang="en-US"/>
              <a:t>Perceived benefit of, and the subjective response to therapy represent the most robust determinants of PAP adherence.</a:t>
            </a:r>
          </a:p>
          <a:p>
            <a:r>
              <a:rPr lang="en-US"/>
              <a:t>Adherence requires that the patient perceive this treatment as beneficial, be motivated to initiate therapy, and have a sense of self- efficacy regarding the use of PAP successfully.</a:t>
            </a:r>
          </a:p>
          <a:p>
            <a:r>
              <a:rPr lang="en-US"/>
              <a:t>Patients who lack a sense of motivation or perceived benefit, or those who endorse negative perceptions regarding inconvenience or discomfort with PAP, are not likely to use therapy.</a:t>
            </a:r>
          </a:p>
        </p:txBody>
      </p:sp>
    </p:spTree>
    <p:extLst>
      <p:ext uri="{BB962C8B-B14F-4D97-AF65-F5344CB8AC3E}">
        <p14:creationId xmlns:p14="http://schemas.microsoft.com/office/powerpoint/2010/main" val="343188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2206-44D7-1541-A948-4B185E3B3860}"/>
              </a:ext>
            </a:extLst>
          </p:cNvPr>
          <p:cNvSpPr>
            <a:spLocks noGrp="1"/>
          </p:cNvSpPr>
          <p:nvPr>
            <p:ph type="title"/>
          </p:nvPr>
        </p:nvSpPr>
        <p:spPr/>
        <p:txBody>
          <a:bodyPr/>
          <a:lstStyle/>
          <a:p>
            <a:r>
              <a:rPr lang="en-US"/>
              <a:t>Disclosures:</a:t>
            </a:r>
            <a:br>
              <a:rPr lang="en-US"/>
            </a:br>
            <a:endParaRPr lang="en-US"/>
          </a:p>
        </p:txBody>
      </p:sp>
      <p:sp>
        <p:nvSpPr>
          <p:cNvPr id="3" name="Content Placeholder 2">
            <a:extLst>
              <a:ext uri="{FF2B5EF4-FFF2-40B4-BE49-F238E27FC236}">
                <a16:creationId xmlns:a16="http://schemas.microsoft.com/office/drawing/2014/main" id="{C4D70535-3378-6048-B3E0-2D0FAAF6283C}"/>
              </a:ext>
            </a:extLst>
          </p:cNvPr>
          <p:cNvSpPr>
            <a:spLocks noGrp="1"/>
          </p:cNvSpPr>
          <p:nvPr>
            <p:ph idx="1"/>
          </p:nvPr>
        </p:nvSpPr>
        <p:spPr/>
        <p:txBody>
          <a:bodyPr/>
          <a:lstStyle/>
          <a:p>
            <a:r>
              <a:rPr lang="en-US" dirty="0"/>
              <a:t>Medical Director: </a:t>
            </a:r>
            <a:r>
              <a:rPr lang="en-US" dirty="0" err="1"/>
              <a:t>ProSomnus</a:t>
            </a:r>
            <a:r>
              <a:rPr lang="en-US" dirty="0"/>
              <a:t> Sleep Technologies</a:t>
            </a:r>
          </a:p>
          <a:p>
            <a:r>
              <a:rPr lang="en-US" dirty="0"/>
              <a:t>Medical Director of Dental Sleep Medicine at </a:t>
            </a:r>
            <a:r>
              <a:rPr lang="en-US" dirty="0" err="1"/>
              <a:t>BetterNight</a:t>
            </a:r>
            <a:endParaRPr lang="en-US" dirty="0"/>
          </a:p>
          <a:p>
            <a:pPr marL="0" indent="0">
              <a:buNone/>
            </a:pPr>
            <a:endParaRPr lang="en-US" dirty="0"/>
          </a:p>
        </p:txBody>
      </p:sp>
    </p:spTree>
    <p:extLst>
      <p:ext uri="{BB962C8B-B14F-4D97-AF65-F5344CB8AC3E}">
        <p14:creationId xmlns:p14="http://schemas.microsoft.com/office/powerpoint/2010/main" val="75797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03B0-7DCA-614D-9735-D7C7B8760C9C}"/>
              </a:ext>
            </a:extLst>
          </p:cNvPr>
          <p:cNvSpPr>
            <a:spLocks noGrp="1"/>
          </p:cNvSpPr>
          <p:nvPr>
            <p:ph type="title"/>
          </p:nvPr>
        </p:nvSpPr>
        <p:spPr/>
        <p:txBody>
          <a:bodyPr/>
          <a:lstStyle/>
          <a:p>
            <a:r>
              <a:rPr lang="en-US"/>
              <a:t>Factors that Affect Adherence to PAP</a:t>
            </a:r>
          </a:p>
        </p:txBody>
      </p:sp>
      <p:sp>
        <p:nvSpPr>
          <p:cNvPr id="3" name="Content Placeholder 2">
            <a:extLst>
              <a:ext uri="{FF2B5EF4-FFF2-40B4-BE49-F238E27FC236}">
                <a16:creationId xmlns:a16="http://schemas.microsoft.com/office/drawing/2014/main" id="{BDB1A516-5A96-E54B-9B3A-19C5E18DD9F3}"/>
              </a:ext>
            </a:extLst>
          </p:cNvPr>
          <p:cNvSpPr>
            <a:spLocks noGrp="1"/>
          </p:cNvSpPr>
          <p:nvPr>
            <p:ph idx="1"/>
          </p:nvPr>
        </p:nvSpPr>
        <p:spPr/>
        <p:txBody>
          <a:bodyPr>
            <a:normAutofit/>
          </a:bodyPr>
          <a:lstStyle/>
          <a:p>
            <a:r>
              <a:rPr lang="en-US"/>
              <a:t>A patient’s understanding of OSA and benefits of PAP will not improve adherence in isolation.</a:t>
            </a:r>
          </a:p>
          <a:p>
            <a:r>
              <a:rPr lang="en-US"/>
              <a:t>The response to therapy greatly influences the patient’s continued use of PAP.</a:t>
            </a:r>
          </a:p>
          <a:p>
            <a:r>
              <a:rPr lang="en-US"/>
              <a:t>Although baseline symptoms have been shown to predict subsequent PAP use, adherence is significantly higher among those who experience greater reductions of these symptoms.</a:t>
            </a:r>
          </a:p>
          <a:p>
            <a:r>
              <a:rPr lang="en-US"/>
              <a:t>Those who have more comfort and a better initial experience with PAP are more likely to continue use, early experiences predict long-term use.</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988390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71E2-2C6E-6947-97C3-0DD6C4D44849}"/>
              </a:ext>
            </a:extLst>
          </p:cNvPr>
          <p:cNvSpPr>
            <a:spLocks noGrp="1"/>
          </p:cNvSpPr>
          <p:nvPr>
            <p:ph type="title"/>
          </p:nvPr>
        </p:nvSpPr>
        <p:spPr/>
        <p:txBody>
          <a:bodyPr/>
          <a:lstStyle/>
          <a:p>
            <a:r>
              <a:rPr lang="en-US" dirty="0"/>
              <a:t>Gold or “Gold Plated” Standard?</a:t>
            </a:r>
          </a:p>
        </p:txBody>
      </p:sp>
      <p:pic>
        <p:nvPicPr>
          <p:cNvPr id="5" name="Content Placeholder 4">
            <a:extLst>
              <a:ext uri="{FF2B5EF4-FFF2-40B4-BE49-F238E27FC236}">
                <a16:creationId xmlns:a16="http://schemas.microsoft.com/office/drawing/2014/main" id="{053FB2CC-B319-9342-B70F-29A7AA418CD1}"/>
              </a:ext>
            </a:extLst>
          </p:cNvPr>
          <p:cNvPicPr>
            <a:picLocks noGrp="1" noChangeAspect="1"/>
          </p:cNvPicPr>
          <p:nvPr>
            <p:ph idx="1"/>
          </p:nvPr>
        </p:nvPicPr>
        <p:blipFill>
          <a:blip r:embed="rId2"/>
          <a:stretch>
            <a:fillRect/>
          </a:stretch>
        </p:blipFill>
        <p:spPr>
          <a:xfrm>
            <a:off x="6542689" y="2016125"/>
            <a:ext cx="3853116" cy="3449638"/>
          </a:xfrm>
        </p:spPr>
      </p:pic>
      <p:pic>
        <p:nvPicPr>
          <p:cNvPr id="7" name="Picture 6">
            <a:extLst>
              <a:ext uri="{FF2B5EF4-FFF2-40B4-BE49-F238E27FC236}">
                <a16:creationId xmlns:a16="http://schemas.microsoft.com/office/drawing/2014/main" id="{540AB6FB-533C-5B4B-975C-BAAFD6BAD536}"/>
              </a:ext>
            </a:extLst>
          </p:cNvPr>
          <p:cNvPicPr>
            <a:picLocks noChangeAspect="1"/>
          </p:cNvPicPr>
          <p:nvPr/>
        </p:nvPicPr>
        <p:blipFill>
          <a:blip r:embed="rId3"/>
          <a:stretch>
            <a:fillRect/>
          </a:stretch>
        </p:blipFill>
        <p:spPr>
          <a:xfrm>
            <a:off x="1796195" y="2016125"/>
            <a:ext cx="3973984" cy="3309610"/>
          </a:xfrm>
          <a:prstGeom prst="rect">
            <a:avLst/>
          </a:prstGeom>
        </p:spPr>
      </p:pic>
    </p:spTree>
    <p:extLst>
      <p:ext uri="{BB962C8B-B14F-4D97-AF65-F5344CB8AC3E}">
        <p14:creationId xmlns:p14="http://schemas.microsoft.com/office/powerpoint/2010/main" val="2189754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CPAP: the Gold “Plated” Standard</a:t>
            </a:r>
          </a:p>
        </p:txBody>
      </p:sp>
      <p:sp>
        <p:nvSpPr>
          <p:cNvPr id="3" name="Content Placeholder 2"/>
          <p:cNvSpPr>
            <a:spLocks noGrp="1"/>
          </p:cNvSpPr>
          <p:nvPr>
            <p:ph idx="1"/>
          </p:nvPr>
        </p:nvSpPr>
        <p:spPr/>
        <p:txBody>
          <a:bodyPr>
            <a:normAutofit/>
          </a:bodyPr>
          <a:lstStyle/>
          <a:p>
            <a:r>
              <a:rPr lang="en-US"/>
              <a:t>Its time to change the so called label as the standard of care in the treatment of OSA.</a:t>
            </a:r>
          </a:p>
          <a:p>
            <a:r>
              <a:rPr lang="en-US"/>
              <a:t>OAT is not a new treatment for OSA.</a:t>
            </a:r>
          </a:p>
          <a:p>
            <a:r>
              <a:rPr lang="en-US"/>
              <a:t>The AASM guidelines recommend Oral Appliances in the treatment of patients with mild to moderate OSA as first line therapy in patients that prefer this treatment over CPAP.</a:t>
            </a:r>
          </a:p>
          <a:p>
            <a:r>
              <a:rPr lang="en-US"/>
              <a:t>Patients with severe OSA should have a trial of CPAP before treatment with OA’s (AASM guidelines).</a:t>
            </a:r>
          </a:p>
        </p:txBody>
      </p:sp>
    </p:spTree>
    <p:extLst>
      <p:ext uri="{BB962C8B-B14F-4D97-AF65-F5344CB8AC3E}">
        <p14:creationId xmlns:p14="http://schemas.microsoft.com/office/powerpoint/2010/main" val="1753000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pic>
        <p:nvPicPr>
          <p:cNvPr id="6" name="Picture 5" descr="MicrO2_Fro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538" y="3299012"/>
            <a:ext cx="3247628" cy="2455841"/>
          </a:xfrm>
          <a:prstGeom prst="rect">
            <a:avLst/>
          </a:prstGeom>
        </p:spPr>
      </p:pic>
      <p:sp>
        <p:nvSpPr>
          <p:cNvPr id="3" name="Title 2">
            <a:extLst>
              <a:ext uri="{FF2B5EF4-FFF2-40B4-BE49-F238E27FC236}">
                <a16:creationId xmlns:a16="http://schemas.microsoft.com/office/drawing/2014/main" id="{B2FFF2B3-4C7F-5F40-B9F1-1AEC176B78E2}"/>
              </a:ext>
            </a:extLst>
          </p:cNvPr>
          <p:cNvSpPr>
            <a:spLocks noGrp="1"/>
          </p:cNvSpPr>
          <p:nvPr>
            <p:ph type="ctrTitle"/>
          </p:nvPr>
        </p:nvSpPr>
        <p:spPr/>
        <p:txBody>
          <a:bodyPr/>
          <a:lstStyle/>
          <a:p>
            <a:pPr algn="ctr"/>
            <a:r>
              <a:rPr lang="en-US" dirty="0"/>
              <a:t>Oral </a:t>
            </a:r>
            <a:r>
              <a:rPr lang="en-US" dirty="0" err="1"/>
              <a:t>AppLIances</a:t>
            </a:r>
            <a:r>
              <a:rPr lang="en-US" dirty="0"/>
              <a:t> don’t  WORK</a:t>
            </a:r>
          </a:p>
        </p:txBody>
      </p:sp>
    </p:spTree>
    <p:extLst>
      <p:ext uri="{BB962C8B-B14F-4D97-AF65-F5344CB8AC3E}">
        <p14:creationId xmlns:p14="http://schemas.microsoft.com/office/powerpoint/2010/main" val="899509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Reasons not to Change</a:t>
            </a:r>
          </a:p>
        </p:txBody>
      </p:sp>
      <p:sp>
        <p:nvSpPr>
          <p:cNvPr id="3" name="Content Placeholder 2"/>
          <p:cNvSpPr>
            <a:spLocks noGrp="1"/>
          </p:cNvSpPr>
          <p:nvPr>
            <p:ph idx="1"/>
          </p:nvPr>
        </p:nvSpPr>
        <p:spPr/>
        <p:txBody>
          <a:bodyPr>
            <a:normAutofit/>
          </a:bodyPr>
          <a:lstStyle/>
          <a:p>
            <a:r>
              <a:rPr lang="en-US"/>
              <a:t>What we are doing is working!</a:t>
            </a:r>
          </a:p>
          <a:p>
            <a:r>
              <a:rPr lang="en-US"/>
              <a:t>There is a financial disincentive to change.</a:t>
            </a:r>
          </a:p>
          <a:p>
            <a:r>
              <a:rPr lang="en-US"/>
              <a:t>Inability to grasp the challenges and alternative treatments available.</a:t>
            </a:r>
          </a:p>
          <a:p>
            <a:r>
              <a:rPr lang="en-US"/>
              <a:t>Fear that the changes made will not be effective.</a:t>
            </a:r>
          </a:p>
          <a:p>
            <a:r>
              <a:rPr lang="en-US"/>
              <a:t>A mind set that prevents change in an industry or company.</a:t>
            </a:r>
          </a:p>
          <a:p>
            <a:r>
              <a:rPr lang="en-US"/>
              <a:t>Poor management!   </a:t>
            </a:r>
          </a:p>
        </p:txBody>
      </p:sp>
    </p:spTree>
    <p:extLst>
      <p:ext uri="{BB962C8B-B14F-4D97-AF65-F5344CB8AC3E}">
        <p14:creationId xmlns:p14="http://schemas.microsoft.com/office/powerpoint/2010/main" val="340365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xfrm>
            <a:off x="2244330" y="572340"/>
            <a:ext cx="7886700" cy="13255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sz="3200">
                <a:latin typeface="Calibri Light" charset="0"/>
              </a:rPr>
              <a:t>Standard of Care For OSA in the US</a:t>
            </a:r>
            <a:r>
              <a:rPr lang="en-US">
                <a:latin typeface="Calibri Light" charset="0"/>
              </a:rPr>
              <a:t/>
            </a:r>
            <a:br>
              <a:rPr lang="en-US">
                <a:latin typeface="Calibri Light" charset="0"/>
              </a:rPr>
            </a:br>
            <a:endParaRPr lang="en-US">
              <a:latin typeface="Calibri Light" charset="0"/>
            </a:endParaRPr>
          </a:p>
        </p:txBody>
      </p:sp>
      <p:sp>
        <p:nvSpPr>
          <p:cNvPr id="12290" name="TextBox 7"/>
          <p:cNvSpPr txBox="1">
            <a:spLocks noChangeArrowheads="1"/>
          </p:cNvSpPr>
          <p:nvPr/>
        </p:nvSpPr>
        <p:spPr bwMode="auto">
          <a:xfrm>
            <a:off x="4991100" y="1223963"/>
            <a:ext cx="271581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a:t>Diagnosis of OSA</a:t>
            </a:r>
          </a:p>
        </p:txBody>
      </p:sp>
      <p:sp>
        <p:nvSpPr>
          <p:cNvPr id="12291" name="TextBox 8"/>
          <p:cNvSpPr txBox="1">
            <a:spLocks noChangeArrowheads="1"/>
          </p:cNvSpPr>
          <p:nvPr/>
        </p:nvSpPr>
        <p:spPr bwMode="auto">
          <a:xfrm>
            <a:off x="4229100" y="2243138"/>
            <a:ext cx="423981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a:t>Placement on CPAP (fixed or Auto)</a:t>
            </a:r>
          </a:p>
        </p:txBody>
      </p:sp>
      <p:sp>
        <p:nvSpPr>
          <p:cNvPr id="12292" name="TextBox 9"/>
          <p:cNvSpPr txBox="1">
            <a:spLocks noChangeArrowheads="1"/>
          </p:cNvSpPr>
          <p:nvPr/>
        </p:nvSpPr>
        <p:spPr bwMode="auto">
          <a:xfrm>
            <a:off x="4255295" y="3260725"/>
            <a:ext cx="4188619"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a:t>Trial of CPAP over weeks or months</a:t>
            </a:r>
          </a:p>
        </p:txBody>
      </p:sp>
      <p:sp>
        <p:nvSpPr>
          <p:cNvPr id="12293" name="TextBox 10"/>
          <p:cNvSpPr txBox="1">
            <a:spLocks noChangeArrowheads="1"/>
          </p:cNvSpPr>
          <p:nvPr/>
        </p:nvSpPr>
        <p:spPr bwMode="auto">
          <a:xfrm>
            <a:off x="3843339" y="4279900"/>
            <a:ext cx="501134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a:t>If failure keep trying. If failure again keep trying….</a:t>
            </a:r>
          </a:p>
        </p:txBody>
      </p:sp>
      <p:sp>
        <p:nvSpPr>
          <p:cNvPr id="12294" name="TextBox 11"/>
          <p:cNvSpPr txBox="1">
            <a:spLocks noChangeArrowheads="1"/>
          </p:cNvSpPr>
          <p:nvPr/>
        </p:nvSpPr>
        <p:spPr bwMode="auto">
          <a:xfrm>
            <a:off x="4182666" y="5651431"/>
            <a:ext cx="42862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a:t>Patient disappears and is lost to follow up</a:t>
            </a:r>
          </a:p>
        </p:txBody>
      </p:sp>
      <p:sp>
        <p:nvSpPr>
          <p:cNvPr id="14" name="Down Arrow 13"/>
          <p:cNvSpPr/>
          <p:nvPr/>
        </p:nvSpPr>
        <p:spPr>
          <a:xfrm>
            <a:off x="6187680" y="1738315"/>
            <a:ext cx="180975" cy="47307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Down Arrow 14"/>
          <p:cNvSpPr/>
          <p:nvPr/>
        </p:nvSpPr>
        <p:spPr>
          <a:xfrm>
            <a:off x="6187680" y="3776664"/>
            <a:ext cx="180975" cy="47307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Down Arrow 15"/>
          <p:cNvSpPr/>
          <p:nvPr/>
        </p:nvSpPr>
        <p:spPr>
          <a:xfrm>
            <a:off x="6187680" y="5060951"/>
            <a:ext cx="180975" cy="47307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Down Arrow 16"/>
          <p:cNvSpPr/>
          <p:nvPr/>
        </p:nvSpPr>
        <p:spPr>
          <a:xfrm>
            <a:off x="6187680" y="2757490"/>
            <a:ext cx="180975" cy="47307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03244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bwMode="auto">
          <a:xfrm>
            <a:off x="4305300" y="689202"/>
            <a:ext cx="7886700" cy="13255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Calibri Light" charset="0"/>
              </a:rPr>
              <a:t>Global Trends</a:t>
            </a:r>
          </a:p>
        </p:txBody>
      </p:sp>
      <p:pic>
        <p:nvPicPr>
          <p:cNvPr id="153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7793" y="2014765"/>
            <a:ext cx="6113949" cy="3865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4455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bwMode="auto">
          <a:xfrm>
            <a:off x="2152650" y="1912927"/>
            <a:ext cx="7886700" cy="392230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endParaRPr lang="en-US">
              <a:latin typeface="Calibri" charset="0"/>
            </a:endParaRPr>
          </a:p>
          <a:p>
            <a:pPr marL="0" indent="0">
              <a:buNone/>
            </a:pPr>
            <a:r>
              <a:rPr lang="en-US">
                <a:latin typeface="Calibri" charset="0"/>
              </a:rPr>
              <a:t>AASM 2015: We recommend that sleep physicians consider prescription of oral appliances, rather than no treatment, for adult patients with obstructive sleep apnea who are intolerant of CPAP therapy or prefer alternate therapy. (STANDARD)</a:t>
            </a:r>
          </a:p>
          <a:p>
            <a:pPr marL="0" indent="0">
              <a:buNone/>
            </a:pPr>
            <a:endParaRPr lang="en-US">
              <a:latin typeface="Calibri" charset="0"/>
            </a:endParaRPr>
          </a:p>
          <a:p>
            <a:pPr marL="0" indent="0">
              <a:buNone/>
            </a:pPr>
            <a:r>
              <a:rPr lang="en-US">
                <a:latin typeface="Calibri" charset="0"/>
              </a:rPr>
              <a:t>Common Guidelines</a:t>
            </a:r>
          </a:p>
          <a:p>
            <a:pPr marL="0" indent="0">
              <a:buNone/>
            </a:pPr>
            <a:r>
              <a:rPr lang="en-US">
                <a:latin typeface="Calibri" charset="0"/>
              </a:rPr>
              <a:t>Oral appliances indicated for initial treatment for mild to moderate OSA </a:t>
            </a:r>
          </a:p>
          <a:p>
            <a:pPr marL="0" indent="0">
              <a:buNone/>
            </a:pPr>
            <a:r>
              <a:rPr lang="en-US">
                <a:latin typeface="Calibri" charset="0"/>
              </a:rPr>
              <a:t>Oral appliances may be used for severe sleep apnea patients for those who are intolerant or refuse CPAP</a:t>
            </a:r>
          </a:p>
          <a:p>
            <a:pPr marL="0" indent="0">
              <a:buNone/>
            </a:pPr>
            <a:endParaRPr lang="en-US">
              <a:latin typeface="Calibri" charset="0"/>
            </a:endParaRPr>
          </a:p>
          <a:p>
            <a:pPr marL="0" indent="0">
              <a:buNone/>
            </a:pPr>
            <a:endParaRPr lang="en-US">
              <a:latin typeface="Calibri" charset="0"/>
            </a:endParaRPr>
          </a:p>
          <a:p>
            <a:pPr marL="0" indent="0">
              <a:buNone/>
            </a:pPr>
            <a:endParaRPr lang="en-US">
              <a:latin typeface="Calibri" charset="0"/>
            </a:endParaRPr>
          </a:p>
          <a:p>
            <a:pPr marL="0" indent="0">
              <a:buNone/>
            </a:pPr>
            <a:endParaRPr lang="en-US">
              <a:latin typeface="Calibri" charset="0"/>
            </a:endParaRPr>
          </a:p>
          <a:p>
            <a:pPr marL="0" indent="0">
              <a:buNone/>
            </a:pPr>
            <a:endParaRPr lang="en-US">
              <a:latin typeface="Calibri" charset="0"/>
            </a:endParaRPr>
          </a:p>
        </p:txBody>
      </p:sp>
    </p:spTree>
    <p:extLst>
      <p:ext uri="{BB962C8B-B14F-4D97-AF65-F5344CB8AC3E}">
        <p14:creationId xmlns:p14="http://schemas.microsoft.com/office/powerpoint/2010/main" val="133521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0" y="883444"/>
            <a:ext cx="6385322" cy="7445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sz="2800">
                <a:latin typeface="Calibri Light" charset="0"/>
              </a:rPr>
              <a:t>Efficacy of OAT</a:t>
            </a:r>
          </a:p>
        </p:txBody>
      </p:sp>
      <p:sp>
        <p:nvSpPr>
          <p:cNvPr id="4" name="Rectangle 3"/>
          <p:cNvSpPr/>
          <p:nvPr/>
        </p:nvSpPr>
        <p:spPr>
          <a:xfrm>
            <a:off x="1824038" y="4054250"/>
            <a:ext cx="1504950" cy="8270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chemeClr val="tx1"/>
                </a:solidFill>
              </a:rPr>
              <a:t>AHI</a:t>
            </a:r>
          </a:p>
        </p:txBody>
      </p:sp>
      <p:sp>
        <p:nvSpPr>
          <p:cNvPr id="6" name="Rectangle 5"/>
          <p:cNvSpPr/>
          <p:nvPr/>
        </p:nvSpPr>
        <p:spPr>
          <a:xfrm>
            <a:off x="3924939" y="3178176"/>
            <a:ext cx="1504950" cy="8270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chemeClr val="tx1"/>
                </a:solidFill>
              </a:rPr>
              <a:t>&lt;5</a:t>
            </a:r>
          </a:p>
        </p:txBody>
      </p:sp>
      <p:sp>
        <p:nvSpPr>
          <p:cNvPr id="7" name="Rectangle 6"/>
          <p:cNvSpPr/>
          <p:nvPr/>
        </p:nvSpPr>
        <p:spPr>
          <a:xfrm>
            <a:off x="3924939" y="4881338"/>
            <a:ext cx="1504950" cy="8270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chemeClr val="tx1"/>
                </a:solidFill>
              </a:rPr>
              <a:t>50% reduction</a:t>
            </a:r>
          </a:p>
        </p:txBody>
      </p:sp>
      <p:sp>
        <p:nvSpPr>
          <p:cNvPr id="8" name="Rectangle 7"/>
          <p:cNvSpPr/>
          <p:nvPr/>
        </p:nvSpPr>
        <p:spPr>
          <a:xfrm>
            <a:off x="3924939" y="4005264"/>
            <a:ext cx="1504950" cy="8270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chemeClr val="tx1"/>
                </a:solidFill>
              </a:rPr>
              <a:t>&lt;10</a:t>
            </a:r>
          </a:p>
        </p:txBody>
      </p:sp>
      <p:cxnSp>
        <p:nvCxnSpPr>
          <p:cNvPr id="9" name="Straight Arrow Connector 8"/>
          <p:cNvCxnSpPr>
            <a:stCxn id="4" idx="3"/>
            <a:endCxn id="6" idx="1"/>
          </p:cNvCxnSpPr>
          <p:nvPr/>
        </p:nvCxnSpPr>
        <p:spPr>
          <a:xfrm flipV="1">
            <a:off x="3328989" y="3591720"/>
            <a:ext cx="595951" cy="876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8" idx="1"/>
          </p:cNvCxnSpPr>
          <p:nvPr/>
        </p:nvCxnSpPr>
        <p:spPr>
          <a:xfrm flipV="1">
            <a:off x="3328989" y="4418808"/>
            <a:ext cx="595951" cy="489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3"/>
            <a:endCxn id="7" idx="1"/>
          </p:cNvCxnSpPr>
          <p:nvPr/>
        </p:nvCxnSpPr>
        <p:spPr>
          <a:xfrm>
            <a:off x="3328989" y="4467794"/>
            <a:ext cx="595951" cy="827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nvGraphicFramePr>
        <p:xfrm>
          <a:off x="5595938" y="2636303"/>
          <a:ext cx="4624389" cy="2983281"/>
        </p:xfrm>
        <a:graphic>
          <a:graphicData uri="http://schemas.openxmlformats.org/drawingml/2006/table">
            <a:tbl>
              <a:tblPr firstRow="1" bandRow="1">
                <a:tableStyleId>{35758FB7-9AC5-4552-8A53-C91805E547FA}</a:tableStyleId>
              </a:tblPr>
              <a:tblGrid>
                <a:gridCol w="1748597">
                  <a:extLst>
                    <a:ext uri="{9D8B030D-6E8A-4147-A177-3AD203B41FA5}">
                      <a16:colId xmlns:a16="http://schemas.microsoft.com/office/drawing/2014/main" val="20000"/>
                    </a:ext>
                  </a:extLst>
                </a:gridCol>
                <a:gridCol w="875541">
                  <a:extLst>
                    <a:ext uri="{9D8B030D-6E8A-4147-A177-3AD203B41FA5}">
                      <a16:colId xmlns:a16="http://schemas.microsoft.com/office/drawing/2014/main" val="20001"/>
                    </a:ext>
                  </a:extLst>
                </a:gridCol>
                <a:gridCol w="981440">
                  <a:extLst>
                    <a:ext uri="{9D8B030D-6E8A-4147-A177-3AD203B41FA5}">
                      <a16:colId xmlns:a16="http://schemas.microsoft.com/office/drawing/2014/main" val="20002"/>
                    </a:ext>
                  </a:extLst>
                </a:gridCol>
                <a:gridCol w="1018811">
                  <a:extLst>
                    <a:ext uri="{9D8B030D-6E8A-4147-A177-3AD203B41FA5}">
                      <a16:colId xmlns:a16="http://schemas.microsoft.com/office/drawing/2014/main" val="20003"/>
                    </a:ext>
                  </a:extLst>
                </a:gridCol>
              </a:tblGrid>
              <a:tr h="1154481">
                <a:tc>
                  <a:txBody>
                    <a:bodyPr/>
                    <a:lstStyle/>
                    <a:p>
                      <a:pPr algn="ctr"/>
                      <a:endParaRPr lang="en-US"/>
                    </a:p>
                  </a:txBody>
                  <a:tcPr marL="68580" marR="68580"/>
                </a:tc>
                <a:tc>
                  <a:txBody>
                    <a:bodyPr/>
                    <a:lstStyle/>
                    <a:p>
                      <a:pPr algn="ctr"/>
                      <a:r>
                        <a:rPr lang="en-US"/>
                        <a:t>Mild</a:t>
                      </a:r>
                    </a:p>
                  </a:txBody>
                  <a:tcPr marL="68580" marR="68580"/>
                </a:tc>
                <a:tc>
                  <a:txBody>
                    <a:bodyPr/>
                    <a:lstStyle/>
                    <a:p>
                      <a:pPr algn="ctr"/>
                      <a:r>
                        <a:rPr lang="en-US"/>
                        <a:t>Mod</a:t>
                      </a:r>
                    </a:p>
                  </a:txBody>
                  <a:tcPr marL="68580" marR="68580"/>
                </a:tc>
                <a:tc>
                  <a:txBody>
                    <a:bodyPr/>
                    <a:lstStyle/>
                    <a:p>
                      <a:pPr algn="ctr"/>
                      <a:r>
                        <a:rPr lang="en-US"/>
                        <a:t>Severe</a:t>
                      </a:r>
                    </a:p>
                  </a:txBody>
                  <a:tcPr marL="68580" marR="68580"/>
                </a:tc>
                <a:extLst>
                  <a:ext uri="{0D108BD9-81ED-4DB2-BD59-A6C34878D82A}">
                    <a16:rowId xmlns:a16="http://schemas.microsoft.com/office/drawing/2014/main" val="10000"/>
                  </a:ext>
                </a:extLst>
              </a:tr>
              <a:tr h="301035">
                <a:tc>
                  <a:txBody>
                    <a:bodyPr/>
                    <a:lstStyle/>
                    <a:p>
                      <a:pPr algn="ctr"/>
                      <a:r>
                        <a:rPr lang="en-US"/>
                        <a:t>Marklund (1998)</a:t>
                      </a:r>
                    </a:p>
                  </a:txBody>
                  <a:tcPr marL="68580" marR="68580"/>
                </a:tc>
                <a:tc>
                  <a:txBody>
                    <a:bodyPr/>
                    <a:lstStyle/>
                    <a:p>
                      <a:pPr algn="ctr"/>
                      <a:r>
                        <a:rPr lang="en-US"/>
                        <a:t>81%</a:t>
                      </a:r>
                    </a:p>
                  </a:txBody>
                  <a:tcPr marL="68580" marR="68580"/>
                </a:tc>
                <a:tc>
                  <a:txBody>
                    <a:bodyPr/>
                    <a:lstStyle/>
                    <a:p>
                      <a:pPr algn="ctr"/>
                      <a:r>
                        <a:rPr lang="en-US"/>
                        <a:t>60%</a:t>
                      </a:r>
                    </a:p>
                  </a:txBody>
                  <a:tcPr marL="68580" marR="68580"/>
                </a:tc>
                <a:tc>
                  <a:txBody>
                    <a:bodyPr/>
                    <a:lstStyle/>
                    <a:p>
                      <a:pPr algn="ctr"/>
                      <a:r>
                        <a:rPr lang="en-US"/>
                        <a:t>25%</a:t>
                      </a:r>
                    </a:p>
                  </a:txBody>
                  <a:tcPr marL="68580" marR="68580"/>
                </a:tc>
                <a:extLst>
                  <a:ext uri="{0D108BD9-81ED-4DB2-BD59-A6C34878D82A}">
                    <a16:rowId xmlns:a16="http://schemas.microsoft.com/office/drawing/2014/main" val="10001"/>
                  </a:ext>
                </a:extLst>
              </a:tr>
              <a:tr h="301035">
                <a:tc>
                  <a:txBody>
                    <a:bodyPr/>
                    <a:lstStyle/>
                    <a:p>
                      <a:pPr algn="ctr"/>
                      <a:r>
                        <a:rPr lang="en-US"/>
                        <a:t>Parker</a:t>
                      </a:r>
                      <a:r>
                        <a:rPr lang="en-US" baseline="0"/>
                        <a:t> (1999)</a:t>
                      </a:r>
                      <a:endParaRPr lang="en-US"/>
                    </a:p>
                  </a:txBody>
                  <a:tcPr marL="68580" marR="68580"/>
                </a:tc>
                <a:tc>
                  <a:txBody>
                    <a:bodyPr/>
                    <a:lstStyle/>
                    <a:p>
                      <a:pPr algn="ctr"/>
                      <a:r>
                        <a:rPr lang="en-US"/>
                        <a:t>100%</a:t>
                      </a:r>
                    </a:p>
                  </a:txBody>
                  <a:tcPr marL="68580" marR="68580"/>
                </a:tc>
                <a:tc>
                  <a:txBody>
                    <a:bodyPr/>
                    <a:lstStyle/>
                    <a:p>
                      <a:pPr algn="ctr"/>
                      <a:r>
                        <a:rPr lang="en-US"/>
                        <a:t>78%</a:t>
                      </a:r>
                    </a:p>
                  </a:txBody>
                  <a:tcPr marL="68580" marR="68580"/>
                </a:tc>
                <a:tc>
                  <a:txBody>
                    <a:bodyPr/>
                    <a:lstStyle/>
                    <a:p>
                      <a:pPr algn="ctr"/>
                      <a:r>
                        <a:rPr lang="en-US"/>
                        <a:t>0%</a:t>
                      </a:r>
                    </a:p>
                  </a:txBody>
                  <a:tcPr marL="68580" marR="68580"/>
                </a:tc>
                <a:extLst>
                  <a:ext uri="{0D108BD9-81ED-4DB2-BD59-A6C34878D82A}">
                    <a16:rowId xmlns:a16="http://schemas.microsoft.com/office/drawing/2014/main" val="10002"/>
                  </a:ext>
                </a:extLst>
              </a:tr>
              <a:tr h="301035">
                <a:tc>
                  <a:txBody>
                    <a:bodyPr/>
                    <a:lstStyle/>
                    <a:p>
                      <a:pPr algn="ctr"/>
                      <a:r>
                        <a:rPr lang="en-US"/>
                        <a:t>Pellanda</a:t>
                      </a:r>
                      <a:r>
                        <a:rPr lang="en-US" baseline="0"/>
                        <a:t> (1999)</a:t>
                      </a:r>
                      <a:endParaRPr lang="en-US"/>
                    </a:p>
                  </a:txBody>
                  <a:tcPr marL="68580" marR="68580"/>
                </a:tc>
                <a:tc>
                  <a:txBody>
                    <a:bodyPr/>
                    <a:lstStyle/>
                    <a:p>
                      <a:pPr algn="ctr"/>
                      <a:r>
                        <a:rPr lang="en-US"/>
                        <a:t>100%</a:t>
                      </a:r>
                    </a:p>
                  </a:txBody>
                  <a:tcPr marL="68580" marR="68580"/>
                </a:tc>
                <a:tc>
                  <a:txBody>
                    <a:bodyPr/>
                    <a:lstStyle/>
                    <a:p>
                      <a:pPr algn="ctr"/>
                      <a:r>
                        <a:rPr lang="en-US"/>
                        <a:t>86%</a:t>
                      </a:r>
                    </a:p>
                  </a:txBody>
                  <a:tcPr marL="68580" marR="68580"/>
                </a:tc>
                <a:tc>
                  <a:txBody>
                    <a:bodyPr/>
                    <a:lstStyle/>
                    <a:p>
                      <a:pPr algn="ctr"/>
                      <a:r>
                        <a:rPr lang="en-US"/>
                        <a:t>40%</a:t>
                      </a:r>
                    </a:p>
                  </a:txBody>
                  <a:tcPr marL="68580" marR="68580"/>
                </a:tc>
                <a:extLst>
                  <a:ext uri="{0D108BD9-81ED-4DB2-BD59-A6C34878D82A}">
                    <a16:rowId xmlns:a16="http://schemas.microsoft.com/office/drawing/2014/main" val="10003"/>
                  </a:ext>
                </a:extLst>
              </a:tr>
              <a:tr h="301035">
                <a:tc>
                  <a:txBody>
                    <a:bodyPr/>
                    <a:lstStyle/>
                    <a:p>
                      <a:pPr algn="ctr"/>
                      <a:r>
                        <a:rPr lang="en-US"/>
                        <a:t>Pancer</a:t>
                      </a:r>
                      <a:r>
                        <a:rPr lang="en-US" baseline="0"/>
                        <a:t> (1999)</a:t>
                      </a:r>
                      <a:endParaRPr lang="en-US"/>
                    </a:p>
                  </a:txBody>
                  <a:tcPr marL="68580" marR="68580"/>
                </a:tc>
                <a:tc>
                  <a:txBody>
                    <a:bodyPr/>
                    <a:lstStyle/>
                    <a:p>
                      <a:pPr algn="ctr"/>
                      <a:r>
                        <a:rPr lang="en-US"/>
                        <a:t>67%</a:t>
                      </a:r>
                    </a:p>
                  </a:txBody>
                  <a:tcPr marL="68580" marR="68580"/>
                </a:tc>
                <a:tc>
                  <a:txBody>
                    <a:bodyPr/>
                    <a:lstStyle/>
                    <a:p>
                      <a:pPr algn="ctr"/>
                      <a:r>
                        <a:rPr lang="en-US"/>
                        <a:t>58%</a:t>
                      </a:r>
                    </a:p>
                  </a:txBody>
                  <a:tcPr marL="68580" marR="68580"/>
                </a:tc>
                <a:tc>
                  <a:txBody>
                    <a:bodyPr/>
                    <a:lstStyle/>
                    <a:p>
                      <a:pPr algn="ctr"/>
                      <a:r>
                        <a:rPr lang="en-US"/>
                        <a:t>47%</a:t>
                      </a:r>
                    </a:p>
                  </a:txBody>
                  <a:tcPr marL="68580" marR="68580"/>
                </a:tc>
                <a:extLst>
                  <a:ext uri="{0D108BD9-81ED-4DB2-BD59-A6C34878D82A}">
                    <a16:rowId xmlns:a16="http://schemas.microsoft.com/office/drawing/2014/main" val="10004"/>
                  </a:ext>
                </a:extLst>
              </a:tr>
              <a:tr h="301035">
                <a:tc>
                  <a:txBody>
                    <a:bodyPr/>
                    <a:lstStyle/>
                    <a:p>
                      <a:pPr algn="ctr"/>
                      <a:r>
                        <a:rPr lang="en-US"/>
                        <a:t>Lowe (2000)</a:t>
                      </a:r>
                    </a:p>
                  </a:txBody>
                  <a:tcPr marL="68580" marR="68580"/>
                </a:tc>
                <a:tc>
                  <a:txBody>
                    <a:bodyPr/>
                    <a:lstStyle/>
                    <a:p>
                      <a:pPr algn="ctr"/>
                      <a:r>
                        <a:rPr lang="en-US"/>
                        <a:t>87%</a:t>
                      </a:r>
                    </a:p>
                  </a:txBody>
                  <a:tcPr marL="68580" marR="68580"/>
                </a:tc>
                <a:tc>
                  <a:txBody>
                    <a:bodyPr/>
                    <a:lstStyle/>
                    <a:p>
                      <a:pPr algn="ctr"/>
                      <a:r>
                        <a:rPr lang="en-US"/>
                        <a:t>47%</a:t>
                      </a:r>
                    </a:p>
                  </a:txBody>
                  <a:tcPr marL="68580" marR="68580"/>
                </a:tc>
                <a:tc>
                  <a:txBody>
                    <a:bodyPr/>
                    <a:lstStyle/>
                    <a:p>
                      <a:pPr algn="ctr"/>
                      <a:r>
                        <a:rPr lang="en-US"/>
                        <a:t>45%</a:t>
                      </a:r>
                    </a:p>
                  </a:txBody>
                  <a:tcPr marL="68580" marR="6858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60377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a:spLocks noGrp="1"/>
          </p:cNvSpPr>
          <p:nvPr>
            <p:ph type="title"/>
          </p:nvPr>
        </p:nvSpPr>
        <p:spPr>
          <a:xfrm flipH="1">
            <a:off x="794478" y="911153"/>
            <a:ext cx="5516379" cy="535531"/>
          </a:xfrm>
        </p:spPr>
        <p:txBody>
          <a:bodyPr wrap="square">
            <a:spAutoFit/>
          </a:bodyPr>
          <a:lstStyle/>
          <a:p>
            <a:pPr algn="ctr">
              <a:defRPr/>
            </a:pPr>
            <a:r>
              <a:rPr lang="en-US" sz="3200">
                <a:ea typeface="+mn-ea"/>
                <a:cs typeface="+mn-cs"/>
              </a:rPr>
              <a:t>Efficacy versus Effectiveness</a:t>
            </a:r>
          </a:p>
        </p:txBody>
      </p:sp>
      <p:sp>
        <p:nvSpPr>
          <p:cNvPr id="2355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0C4CDF1D-760E-8146-8FDF-02E87C86DA59}" type="slidenum">
              <a:rPr lang="en-US" sz="1000">
                <a:solidFill>
                  <a:schemeClr val="bg1"/>
                </a:solidFill>
                <a:latin typeface="Myriad Pro Light" charset="0"/>
              </a:rPr>
              <a:pPr/>
              <a:t>29</a:t>
            </a:fld>
            <a:endParaRPr lang="en-US" sz="1000">
              <a:solidFill>
                <a:schemeClr val="bg1"/>
              </a:solidFill>
              <a:latin typeface="Myriad Pro Light" charset="0"/>
            </a:endParaRPr>
          </a:p>
        </p:txBody>
      </p:sp>
      <p:pic>
        <p:nvPicPr>
          <p:cNvPr id="2355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104" y="1986455"/>
            <a:ext cx="6176963" cy="3436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Rectangle 1"/>
          <p:cNvSpPr>
            <a:spLocks noChangeArrowheads="1"/>
          </p:cNvSpPr>
          <p:nvPr/>
        </p:nvSpPr>
        <p:spPr bwMode="auto">
          <a:xfrm>
            <a:off x="1745457" y="2478090"/>
            <a:ext cx="2194322"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t>Efficacy: how something works in the ideal world </a:t>
            </a:r>
          </a:p>
          <a:p>
            <a:pPr eaLnBrk="1" hangingPunct="1"/>
            <a:endParaRPr lang="en-US"/>
          </a:p>
          <a:p>
            <a:pPr eaLnBrk="1" hangingPunct="1"/>
            <a:r>
              <a:rPr lang="en-US"/>
              <a:t>Effectiveness: how something works in the real world </a:t>
            </a:r>
          </a:p>
        </p:txBody>
      </p:sp>
    </p:spTree>
    <p:extLst>
      <p:ext uri="{BB962C8B-B14F-4D97-AF65-F5344CB8AC3E}">
        <p14:creationId xmlns:p14="http://schemas.microsoft.com/office/powerpoint/2010/main" val="413114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Responsibilities of the Chief Medical Officer</a:t>
            </a:r>
          </a:p>
        </p:txBody>
      </p:sp>
      <p:sp>
        <p:nvSpPr>
          <p:cNvPr id="3" name="Content Placeholder 2"/>
          <p:cNvSpPr>
            <a:spLocks noGrp="1"/>
          </p:cNvSpPr>
          <p:nvPr>
            <p:ph idx="1"/>
          </p:nvPr>
        </p:nvSpPr>
        <p:spPr>
          <a:xfrm>
            <a:off x="2263775" y="1690689"/>
            <a:ext cx="7662864" cy="4189850"/>
          </a:xfrm>
        </p:spPr>
        <p:txBody>
          <a:bodyPr>
            <a:noAutofit/>
          </a:bodyPr>
          <a:lstStyle/>
          <a:p>
            <a:pPr marL="0" indent="0">
              <a:buNone/>
            </a:pPr>
            <a:r>
              <a:rPr lang="en-US" sz="1200" b="1" dirty="0"/>
              <a:t> </a:t>
            </a:r>
            <a:endParaRPr lang="en-US" sz="1200" dirty="0"/>
          </a:p>
          <a:p>
            <a:pPr lvl="0"/>
            <a:r>
              <a:rPr lang="en-US" sz="1600" b="1" dirty="0"/>
              <a:t>Review of the literature in medicine and dentistry in the field of OSA.</a:t>
            </a:r>
            <a:endParaRPr lang="en-US" sz="1600" dirty="0"/>
          </a:p>
          <a:p>
            <a:pPr lvl="0"/>
            <a:r>
              <a:rPr lang="en-US" sz="1600" b="1" dirty="0"/>
              <a:t>Participating and initiating new research studies regarding the efficacy of oral appliance therapy in the treatment of OSA</a:t>
            </a:r>
            <a:endParaRPr lang="en-US" sz="1600" dirty="0"/>
          </a:p>
          <a:p>
            <a:pPr lvl="0"/>
            <a:r>
              <a:rPr lang="en-US" sz="1600" b="1" dirty="0"/>
              <a:t>Developing, organizing, and participating in continuing education conferences, symposiums, and industry sponsored events in response to requests by management for these services.</a:t>
            </a:r>
            <a:endParaRPr lang="en-US" sz="1600" dirty="0"/>
          </a:p>
          <a:p>
            <a:pPr lvl="0"/>
            <a:r>
              <a:rPr lang="en-US" sz="1600" b="1" dirty="0"/>
              <a:t>Acting as a liaison to the medical specialties to promote the utilization and growth in acceptance of oral appliance therapy in the treatment of OSA.</a:t>
            </a:r>
            <a:endParaRPr lang="en-US" sz="1600" dirty="0"/>
          </a:p>
          <a:p>
            <a:pPr lvl="0"/>
            <a:r>
              <a:rPr lang="en-US" sz="1600" b="1" dirty="0"/>
              <a:t>Functioning as an Ambassador for </a:t>
            </a:r>
            <a:r>
              <a:rPr lang="en-US" sz="1600" b="1" dirty="0" err="1"/>
              <a:t>ProSomnus</a:t>
            </a:r>
            <a:r>
              <a:rPr lang="en-US" sz="1600" b="1" dirty="0"/>
              <a:t> to represent the company’s constant innovation and quality initiatives and grow the field of oral appliance therapy in a competitive and rapidly evolving business environment.</a:t>
            </a:r>
            <a:endParaRPr lang="en-US" sz="1600" dirty="0"/>
          </a:p>
          <a:p>
            <a:pPr marL="0" indent="0">
              <a:buNone/>
            </a:pPr>
            <a:r>
              <a:rPr lang="en-US" sz="1600" b="1" dirty="0"/>
              <a:t> </a:t>
            </a:r>
            <a:endParaRPr lang="en-US" sz="1600" dirty="0"/>
          </a:p>
          <a:p>
            <a:endParaRPr lang="en-US" sz="1200" dirty="0"/>
          </a:p>
        </p:txBody>
      </p:sp>
    </p:spTree>
    <p:extLst>
      <p:ext uri="{BB962C8B-B14F-4D97-AF65-F5344CB8AC3E}">
        <p14:creationId xmlns:p14="http://schemas.microsoft.com/office/powerpoint/2010/main" val="2041877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A3D41B77-3EF3-5249-9394-6DF8450B5C98}" type="slidenum">
              <a:rPr lang="en-US" sz="1000">
                <a:solidFill>
                  <a:schemeClr val="bg1"/>
                </a:solidFill>
                <a:latin typeface="Myriad Pro Light" charset="0"/>
              </a:rPr>
              <a:pPr/>
              <a:t>30</a:t>
            </a:fld>
            <a:endParaRPr lang="en-US" sz="1000">
              <a:solidFill>
                <a:schemeClr val="bg1"/>
              </a:solidFill>
              <a:latin typeface="Myriad Pro Light" charset="0"/>
            </a:endParaRPr>
          </a:p>
        </p:txBody>
      </p:sp>
      <p:pic>
        <p:nvPicPr>
          <p:cNvPr id="2457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6158" y="1907628"/>
            <a:ext cx="6343356" cy="3807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686" y="2024743"/>
            <a:ext cx="2938305" cy="2347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62240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2713C-F5F1-D340-84EB-2C7534E65437}"/>
              </a:ext>
            </a:extLst>
          </p:cNvPr>
          <p:cNvSpPr>
            <a:spLocks noGrp="1"/>
          </p:cNvSpPr>
          <p:nvPr>
            <p:ph type="title"/>
          </p:nvPr>
        </p:nvSpPr>
        <p:spPr/>
        <p:txBody>
          <a:bodyPr/>
          <a:lstStyle/>
          <a:p>
            <a:r>
              <a:rPr lang="en-US"/>
              <a:t>Physician Acceptance of Oral Appliances</a:t>
            </a:r>
          </a:p>
        </p:txBody>
      </p:sp>
      <p:sp>
        <p:nvSpPr>
          <p:cNvPr id="3" name="Content Placeholder 2">
            <a:extLst>
              <a:ext uri="{FF2B5EF4-FFF2-40B4-BE49-F238E27FC236}">
                <a16:creationId xmlns:a16="http://schemas.microsoft.com/office/drawing/2014/main" id="{86F93BB2-D6DD-714D-90A2-CB6D7035A2AA}"/>
              </a:ext>
            </a:extLst>
          </p:cNvPr>
          <p:cNvSpPr>
            <a:spLocks noGrp="1"/>
          </p:cNvSpPr>
          <p:nvPr>
            <p:ph idx="1"/>
          </p:nvPr>
        </p:nvSpPr>
        <p:spPr/>
        <p:txBody>
          <a:bodyPr>
            <a:normAutofit/>
          </a:bodyPr>
          <a:lstStyle/>
          <a:p>
            <a:r>
              <a:rPr lang="en-US"/>
              <a:t>“CPAP is the better treatment (Mean disease alleviation).”</a:t>
            </a:r>
          </a:p>
          <a:p>
            <a:r>
              <a:rPr lang="en-US"/>
              <a:t>“How do I know if the dentist is qualified to deliver an OA?”</a:t>
            </a:r>
          </a:p>
          <a:p>
            <a:r>
              <a:rPr lang="en-US"/>
              <a:t>“Efficacy studies often show residual events.”</a:t>
            </a:r>
          </a:p>
          <a:p>
            <a:r>
              <a:rPr lang="en-US"/>
              <a:t>“I would like to refer to that dentist but he/she won’t accept my patient’s insurance”.</a:t>
            </a:r>
          </a:p>
          <a:p>
            <a:r>
              <a:rPr lang="en-US"/>
              <a:t>“My patient has Medicare and the dentist does not have a DME license”.</a:t>
            </a:r>
          </a:p>
          <a:p>
            <a:r>
              <a:rPr lang="en-US"/>
              <a:t>“The dentist is not in-network and it is too expensive for my patients”.</a:t>
            </a:r>
          </a:p>
        </p:txBody>
      </p:sp>
    </p:spTree>
    <p:extLst>
      <p:ext uri="{BB962C8B-B14F-4D97-AF65-F5344CB8AC3E}">
        <p14:creationId xmlns:p14="http://schemas.microsoft.com/office/powerpoint/2010/main" val="190087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7B63-125C-5D4B-A96C-A13BFAA9D0B0}"/>
              </a:ext>
            </a:extLst>
          </p:cNvPr>
          <p:cNvSpPr>
            <a:spLocks noGrp="1"/>
          </p:cNvSpPr>
          <p:nvPr>
            <p:ph type="title"/>
          </p:nvPr>
        </p:nvSpPr>
        <p:spPr/>
        <p:txBody>
          <a:bodyPr/>
          <a:lstStyle/>
          <a:p>
            <a:r>
              <a:rPr lang="en-US"/>
              <a:t>What is the Problem?</a:t>
            </a:r>
          </a:p>
        </p:txBody>
      </p:sp>
      <p:sp>
        <p:nvSpPr>
          <p:cNvPr id="3" name="Content Placeholder 2">
            <a:extLst>
              <a:ext uri="{FF2B5EF4-FFF2-40B4-BE49-F238E27FC236}">
                <a16:creationId xmlns:a16="http://schemas.microsoft.com/office/drawing/2014/main" id="{7002C11A-97D2-0745-A469-DC9114255A78}"/>
              </a:ext>
            </a:extLst>
          </p:cNvPr>
          <p:cNvSpPr>
            <a:spLocks noGrp="1"/>
          </p:cNvSpPr>
          <p:nvPr>
            <p:ph idx="1"/>
          </p:nvPr>
        </p:nvSpPr>
        <p:spPr/>
        <p:txBody>
          <a:bodyPr>
            <a:normAutofit/>
          </a:bodyPr>
          <a:lstStyle/>
          <a:p>
            <a:r>
              <a:rPr lang="en-US"/>
              <a:t>Obstructive Sleep Apnea is a medical disorder and the majority of the patients could be treated with Oral Appliance Therapy.</a:t>
            </a:r>
          </a:p>
          <a:p>
            <a:r>
              <a:rPr lang="en-US"/>
              <a:t>Sleep physicians continue to preach that the “Gold Standard” in the treatment of OSA is CPAP.</a:t>
            </a:r>
          </a:p>
          <a:p>
            <a:r>
              <a:rPr lang="en-US"/>
              <a:t>In most states dentists cannot diagnose OSA or order a HST without being liable for practicing outside the scope of their license.</a:t>
            </a:r>
          </a:p>
          <a:p>
            <a:r>
              <a:rPr lang="en-US"/>
              <a:t>Dentists need referrals from Sleep Physicians and prescriptions for the oral appliances (Medicare and most insurance companies).</a:t>
            </a:r>
          </a:p>
        </p:txBody>
      </p:sp>
    </p:spTree>
    <p:extLst>
      <p:ext uri="{BB962C8B-B14F-4D97-AF65-F5344CB8AC3E}">
        <p14:creationId xmlns:p14="http://schemas.microsoft.com/office/powerpoint/2010/main" val="3534926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F1C4288B-3674-0D42-824A-8F16F50B0941}" type="slidenum">
              <a:rPr lang="en-US" sz="1000">
                <a:solidFill>
                  <a:schemeClr val="bg1"/>
                </a:solidFill>
                <a:latin typeface="Myriad Pro Light" charset="0"/>
              </a:rPr>
              <a:pPr/>
              <a:t>33</a:t>
            </a:fld>
            <a:endParaRPr lang="en-US" sz="1000">
              <a:solidFill>
                <a:schemeClr val="bg1"/>
              </a:solidFill>
              <a:latin typeface="Myriad Pro Light" charset="0"/>
            </a:endParaRPr>
          </a:p>
        </p:txBody>
      </p:sp>
      <p:pic>
        <p:nvPicPr>
          <p:cNvPr id="2662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408" y="854438"/>
            <a:ext cx="5546360" cy="1922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Box 3"/>
          <p:cNvSpPr txBox="1">
            <a:spLocks noChangeArrowheads="1"/>
          </p:cNvSpPr>
          <p:nvPr/>
        </p:nvSpPr>
        <p:spPr bwMode="auto">
          <a:xfrm>
            <a:off x="3895726" y="2982913"/>
            <a:ext cx="50958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51 patient prospectively followed for 1 year </a:t>
            </a:r>
          </a:p>
          <a:p>
            <a:pPr eaLnBrk="1" hangingPunct="1"/>
            <a:r>
              <a:rPr lang="en-US" sz="1800"/>
              <a:t>Regular use noted in 83% of patients </a:t>
            </a:r>
          </a:p>
          <a:p>
            <a:pPr eaLnBrk="1" hangingPunct="1"/>
            <a:r>
              <a:rPr lang="en-US" sz="1800"/>
              <a:t>Average usage 6.4 +/- 1.7 hours/night </a:t>
            </a:r>
          </a:p>
          <a:p>
            <a:pPr eaLnBrk="1" hangingPunct="1"/>
            <a:r>
              <a:rPr lang="en-US" sz="1800"/>
              <a:t>Difference between subjective and objective report: 30 minutes</a:t>
            </a:r>
          </a:p>
        </p:txBody>
      </p:sp>
    </p:spTree>
    <p:extLst>
      <p:ext uri="{BB962C8B-B14F-4D97-AF65-F5344CB8AC3E}">
        <p14:creationId xmlns:p14="http://schemas.microsoft.com/office/powerpoint/2010/main" val="101190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2066" y="948268"/>
            <a:ext cx="5147072" cy="2082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4283" y="3369733"/>
            <a:ext cx="4264819" cy="1075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92066" y="4762500"/>
            <a:ext cx="5932884"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36370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xfrm>
            <a:off x="1274164" y="731083"/>
            <a:ext cx="6858000" cy="8778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atin typeface="Calibri Light" charset="0"/>
              </a:rPr>
              <a:t>Summary of Results</a:t>
            </a:r>
            <a:endParaRPr lang="en-US">
              <a:latin typeface="Calibri Light" charset="0"/>
            </a:endParaRPr>
          </a:p>
        </p:txBody>
      </p:sp>
      <p:sp>
        <p:nvSpPr>
          <p:cNvPr id="58370" name="Content Placeholder 3"/>
          <p:cNvSpPr>
            <a:spLocks noGrp="1" noChangeArrowheads="1"/>
          </p:cNvSpPr>
          <p:nvPr>
            <p:ph idx="1"/>
          </p:nvPr>
        </p:nvSpPr>
        <p:spPr bwMode="auto">
          <a:xfrm>
            <a:off x="2584847" y="2218266"/>
            <a:ext cx="7296150" cy="39962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indent="0" algn="ctr">
              <a:buNone/>
            </a:pPr>
            <a:r>
              <a:rPr lang="en-AU" sz="2400" b="1" i="1">
                <a:solidFill>
                  <a:srgbClr val="2F5597"/>
                </a:solidFill>
                <a:latin typeface="Myriad Pro" charset="0"/>
              </a:rPr>
              <a:t>In patients with the full spectrum of OSA severity:</a:t>
            </a:r>
          </a:p>
          <a:p>
            <a:pPr marL="0" indent="0">
              <a:buNone/>
            </a:pPr>
            <a:endParaRPr lang="en-AU" sz="1800" b="1" i="1">
              <a:solidFill>
                <a:srgbClr val="2F5597"/>
              </a:solidFill>
              <a:latin typeface="Myriad Pro" charset="0"/>
            </a:endParaRPr>
          </a:p>
          <a:p>
            <a:pPr marL="0" indent="0">
              <a:buClr>
                <a:srgbClr val="2F5597"/>
              </a:buClr>
              <a:buFont typeface="Wingdings" charset="0"/>
              <a:buChar char="§"/>
            </a:pPr>
            <a:r>
              <a:rPr lang="en-AU" sz="1800">
                <a:solidFill>
                  <a:srgbClr val="000000"/>
                </a:solidFill>
                <a:latin typeface="Calibri" charset="0"/>
              </a:rPr>
              <a:t>BP Control with MAS was </a:t>
            </a:r>
            <a:r>
              <a:rPr lang="en-AU" sz="1800" i="1">
                <a:solidFill>
                  <a:srgbClr val="000000"/>
                </a:solidFill>
                <a:latin typeface="Calibri" charset="0"/>
              </a:rPr>
              <a:t>non-inferior </a:t>
            </a:r>
            <a:r>
              <a:rPr lang="en-AU" sz="1800">
                <a:solidFill>
                  <a:srgbClr val="000000"/>
                </a:solidFill>
                <a:latin typeface="Calibri" charset="0"/>
              </a:rPr>
              <a:t>to BP with CPAP (neither treatment improved BP overall)</a:t>
            </a:r>
          </a:p>
          <a:p>
            <a:pPr marL="0" indent="0">
              <a:buClr>
                <a:srgbClr val="2F5597"/>
              </a:buClr>
              <a:buFont typeface="Wingdings" charset="0"/>
              <a:buChar char="§"/>
            </a:pPr>
            <a:r>
              <a:rPr lang="en-AU" sz="1800">
                <a:solidFill>
                  <a:srgbClr val="000000"/>
                </a:solidFill>
                <a:latin typeface="Calibri" charset="0"/>
              </a:rPr>
              <a:t>Both treatments improved (by a similar amount)</a:t>
            </a:r>
          </a:p>
          <a:p>
            <a:pPr lvl="1" eaLnBrk="1" hangingPunct="1">
              <a:buClr>
                <a:srgbClr val="2F5597"/>
              </a:buClr>
            </a:pPr>
            <a:r>
              <a:rPr lang="en-AU" sz="1800">
                <a:solidFill>
                  <a:srgbClr val="000000"/>
                </a:solidFill>
                <a:latin typeface="Calibri" charset="0"/>
                <a:ea typeface="MS PGothic" charset="0"/>
              </a:rPr>
              <a:t>arterial stiffness</a:t>
            </a:r>
          </a:p>
          <a:p>
            <a:pPr lvl="1" eaLnBrk="1" hangingPunct="1">
              <a:buClr>
                <a:srgbClr val="2F5597"/>
              </a:buClr>
            </a:pPr>
            <a:r>
              <a:rPr lang="en-AU" sz="1800">
                <a:solidFill>
                  <a:srgbClr val="000000"/>
                </a:solidFill>
                <a:latin typeface="Calibri" charset="0"/>
                <a:ea typeface="MS PGothic" charset="0"/>
              </a:rPr>
              <a:t>sleepiness </a:t>
            </a:r>
          </a:p>
          <a:p>
            <a:pPr lvl="1" eaLnBrk="1" hangingPunct="1">
              <a:buClr>
                <a:srgbClr val="2F5597"/>
              </a:buClr>
            </a:pPr>
            <a:r>
              <a:rPr lang="en-AU" sz="1800">
                <a:solidFill>
                  <a:srgbClr val="000000"/>
                </a:solidFill>
                <a:latin typeface="Calibri" charset="0"/>
                <a:ea typeface="MS PGothic" charset="0"/>
              </a:rPr>
              <a:t>driving simulator performance</a:t>
            </a:r>
          </a:p>
          <a:p>
            <a:pPr lvl="1" eaLnBrk="1" hangingPunct="1">
              <a:buClr>
                <a:srgbClr val="2F5597"/>
              </a:buClr>
            </a:pPr>
            <a:r>
              <a:rPr lang="en-AU" sz="1800">
                <a:solidFill>
                  <a:srgbClr val="000000"/>
                </a:solidFill>
                <a:latin typeface="Calibri" charset="0"/>
                <a:ea typeface="MS PGothic" charset="0"/>
              </a:rPr>
              <a:t>QOL scores (MAS superior to CPAP – some mental QOL scores)</a:t>
            </a:r>
          </a:p>
          <a:p>
            <a:pPr marL="0" indent="0">
              <a:buClr>
                <a:srgbClr val="2F5597"/>
              </a:buClr>
              <a:buFont typeface="Wingdings" charset="0"/>
              <a:buChar char="§"/>
            </a:pPr>
            <a:r>
              <a:rPr lang="en-AU" sz="1800">
                <a:solidFill>
                  <a:srgbClr val="000000"/>
                </a:solidFill>
                <a:latin typeface="Calibri" charset="0"/>
              </a:rPr>
              <a:t>T</a:t>
            </a:r>
            <a:r>
              <a:rPr lang="en-US" sz="1800">
                <a:solidFill>
                  <a:srgbClr val="000000"/>
                </a:solidFill>
                <a:latin typeface="Calibri" charset="0"/>
              </a:rPr>
              <a:t>he results are likely explained by the greater efficacy of CPAP being offset by the superior compliance with MAD</a:t>
            </a:r>
          </a:p>
        </p:txBody>
      </p:sp>
    </p:spTree>
    <p:custDataLst>
      <p:tags r:id="rId1"/>
    </p:custDataLst>
    <p:extLst>
      <p:ext uri="{BB962C8B-B14F-4D97-AF65-F5344CB8AC3E}">
        <p14:creationId xmlns:p14="http://schemas.microsoft.com/office/powerpoint/2010/main" val="3668483346"/>
      </p:ext>
    </p:extLst>
  </p:cSld>
  <p:clrMapOvr>
    <a:masterClrMapping/>
  </p:clrMapOvr>
  <p:transition advTm="40655"/>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a:xfrm>
            <a:off x="1827610" y="539646"/>
            <a:ext cx="9057084" cy="1077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sz="4000" dirty="0">
                <a:latin typeface="Calibri Light" charset="0"/>
              </a:rPr>
              <a:t>Cardiovascular Mortality: CPAP Vs Oral Appliance</a:t>
            </a:r>
            <a:br>
              <a:rPr lang="en-US" sz="4000" dirty="0">
                <a:latin typeface="Calibri Light" charset="0"/>
              </a:rPr>
            </a:br>
            <a:r>
              <a:rPr lang="en-US" sz="4000" dirty="0">
                <a:latin typeface="Calibri Light" charset="0"/>
              </a:rPr>
              <a:t/>
            </a:r>
            <a:br>
              <a:rPr lang="en-US" sz="4000" dirty="0">
                <a:latin typeface="Calibri Light" charset="0"/>
              </a:rPr>
            </a:br>
            <a:endParaRPr lang="en-US" sz="4000" dirty="0">
              <a:latin typeface="Calibri Light" charset="0"/>
            </a:endParaRPr>
          </a:p>
        </p:txBody>
      </p:sp>
      <p:sp>
        <p:nvSpPr>
          <p:cNvPr id="3" name="Content Placeholder 2"/>
          <p:cNvSpPr>
            <a:spLocks noGrp="1"/>
          </p:cNvSpPr>
          <p:nvPr>
            <p:ph idx="1"/>
          </p:nvPr>
        </p:nvSpPr>
        <p:spPr>
          <a:xfrm>
            <a:off x="3261123" y="2218268"/>
            <a:ext cx="5929313" cy="3658659"/>
          </a:xfrm>
        </p:spPr>
        <p:txBody>
          <a:bodyPr>
            <a:normAutofit fontScale="92500" lnSpcReduction="10000"/>
          </a:bodyPr>
          <a:lstStyle/>
          <a:p>
            <a:pPr marL="0" indent="0">
              <a:buNone/>
              <a:defRPr/>
            </a:pPr>
            <a:endParaRPr lang="en-US" sz="2200">
              <a:ea typeface="+mn-ea"/>
              <a:cs typeface="+mn-cs"/>
            </a:endParaRPr>
          </a:p>
          <a:p>
            <a:pPr>
              <a:lnSpc>
                <a:spcPct val="95000"/>
              </a:lnSpc>
              <a:spcBef>
                <a:spcPts val="600"/>
              </a:spcBef>
              <a:buClr>
                <a:schemeClr val="accent5">
                  <a:lumMod val="75000"/>
                </a:schemeClr>
              </a:buClr>
              <a:buFont typeface="Wingdings" panose="05000000000000000000" pitchFamily="2" charset="2"/>
              <a:buChar char="§"/>
              <a:defRPr/>
            </a:pPr>
            <a:r>
              <a:rPr lang="en-US" sz="2400">
                <a:solidFill>
                  <a:srgbClr val="262626"/>
                </a:solidFill>
                <a:ea typeface="MS PGothic"/>
                <a:cs typeface="+mn-cs"/>
              </a:rPr>
              <a:t>Evaluate long term cardiovascular mortality in patients with severe OSA treated with CPAP Vs  OAT</a:t>
            </a:r>
          </a:p>
          <a:p>
            <a:pPr>
              <a:lnSpc>
                <a:spcPct val="95000"/>
              </a:lnSpc>
              <a:spcBef>
                <a:spcPts val="600"/>
              </a:spcBef>
              <a:buClr>
                <a:schemeClr val="accent5">
                  <a:lumMod val="75000"/>
                </a:schemeClr>
              </a:buClr>
              <a:buFont typeface="Wingdings" panose="05000000000000000000" pitchFamily="2" charset="2"/>
              <a:buChar char="§"/>
              <a:defRPr/>
            </a:pPr>
            <a:r>
              <a:rPr lang="en-US" sz="2400">
                <a:solidFill>
                  <a:srgbClr val="262626"/>
                </a:solidFill>
                <a:ea typeface="MS PGothic"/>
                <a:cs typeface="+mn-cs"/>
              </a:rPr>
              <a:t>Non concurrent Cohort study</a:t>
            </a:r>
          </a:p>
          <a:p>
            <a:pPr>
              <a:lnSpc>
                <a:spcPct val="95000"/>
              </a:lnSpc>
              <a:spcBef>
                <a:spcPts val="600"/>
              </a:spcBef>
              <a:buClr>
                <a:schemeClr val="accent5">
                  <a:lumMod val="75000"/>
                </a:schemeClr>
              </a:buClr>
              <a:buFont typeface="Wingdings" panose="05000000000000000000" pitchFamily="2" charset="2"/>
              <a:buChar char="§"/>
              <a:defRPr/>
            </a:pPr>
            <a:r>
              <a:rPr lang="en-US" sz="2400">
                <a:solidFill>
                  <a:srgbClr val="262626"/>
                </a:solidFill>
                <a:ea typeface="MS PGothic"/>
                <a:cs typeface="+mn-cs"/>
              </a:rPr>
              <a:t>570 patients with severe OSA and control group of 269 followed up for median of 79 months</a:t>
            </a:r>
          </a:p>
          <a:p>
            <a:pPr>
              <a:lnSpc>
                <a:spcPct val="95000"/>
              </a:lnSpc>
              <a:spcBef>
                <a:spcPts val="600"/>
              </a:spcBef>
              <a:buClr>
                <a:schemeClr val="accent5">
                  <a:lumMod val="75000"/>
                </a:schemeClr>
              </a:buClr>
              <a:buFont typeface="Wingdings" panose="05000000000000000000" pitchFamily="2" charset="2"/>
              <a:buChar char="§"/>
              <a:defRPr/>
            </a:pPr>
            <a:r>
              <a:rPr lang="en-US" sz="2400">
                <a:solidFill>
                  <a:srgbClr val="262626"/>
                </a:solidFill>
                <a:ea typeface="MS PGothic"/>
                <a:cs typeface="+mn-cs"/>
              </a:rPr>
              <a:t>All patients received CPAP initially. MAD offered to those who were non compliant</a:t>
            </a:r>
          </a:p>
          <a:p>
            <a:pPr>
              <a:lnSpc>
                <a:spcPct val="95000"/>
              </a:lnSpc>
              <a:spcBef>
                <a:spcPts val="600"/>
              </a:spcBef>
              <a:buClr>
                <a:schemeClr val="accent5">
                  <a:lumMod val="75000"/>
                </a:schemeClr>
              </a:buClr>
              <a:buFont typeface="Wingdings" panose="05000000000000000000" pitchFamily="2" charset="2"/>
              <a:buChar char="§"/>
              <a:defRPr/>
            </a:pPr>
            <a:r>
              <a:rPr lang="en-US" sz="2400">
                <a:solidFill>
                  <a:srgbClr val="262626"/>
                </a:solidFill>
                <a:ea typeface="MS PGothic"/>
                <a:cs typeface="+mn-cs"/>
              </a:rPr>
              <a:t>Results reported: 208 controls, 177 CPAP, 72 MAD</a:t>
            </a:r>
          </a:p>
          <a:p>
            <a:pPr>
              <a:defRPr/>
            </a:pPr>
            <a:endParaRPr lang="en-US" sz="2200">
              <a:ea typeface="+mn-ea"/>
              <a:cs typeface="+mn-cs"/>
            </a:endParaRPr>
          </a:p>
          <a:p>
            <a:pPr>
              <a:defRPr/>
            </a:pPr>
            <a:endParaRPr lang="en-US" sz="2200">
              <a:ea typeface="+mn-ea"/>
              <a:cs typeface="+mn-cs"/>
            </a:endParaRPr>
          </a:p>
          <a:p>
            <a:pPr>
              <a:defRPr/>
            </a:pPr>
            <a:endParaRPr lang="en-US" sz="2200">
              <a:ea typeface="+mn-ea"/>
              <a:cs typeface="+mn-cs"/>
            </a:endParaRPr>
          </a:p>
        </p:txBody>
      </p:sp>
      <p:sp>
        <p:nvSpPr>
          <p:cNvPr id="65539" name="Rectangle 4"/>
          <p:cNvSpPr>
            <a:spLocks noChangeArrowheads="1"/>
          </p:cNvSpPr>
          <p:nvPr/>
        </p:nvSpPr>
        <p:spPr bwMode="auto">
          <a:xfrm>
            <a:off x="3928534" y="1673995"/>
            <a:ext cx="5305374" cy="4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spcBef>
                <a:spcPts val="1000"/>
              </a:spcBef>
            </a:pPr>
            <a:r>
              <a:rPr lang="en-US" sz="2800" i="1" dirty="0" err="1">
                <a:solidFill>
                  <a:srgbClr val="2F5597"/>
                </a:solidFill>
              </a:rPr>
              <a:t>Anandam</a:t>
            </a:r>
            <a:r>
              <a:rPr lang="en-US" sz="2800" i="1" dirty="0">
                <a:solidFill>
                  <a:srgbClr val="2F5597"/>
                </a:solidFill>
              </a:rPr>
              <a:t> et Al: </a:t>
            </a:r>
            <a:r>
              <a:rPr lang="en-US" sz="2800" i="1" dirty="0" err="1">
                <a:solidFill>
                  <a:srgbClr val="2F5597"/>
                </a:solidFill>
              </a:rPr>
              <a:t>Respirology</a:t>
            </a:r>
            <a:r>
              <a:rPr lang="en-US" sz="2800" i="1" dirty="0">
                <a:solidFill>
                  <a:srgbClr val="2F5597"/>
                </a:solidFill>
              </a:rPr>
              <a:t> 2013</a:t>
            </a:r>
          </a:p>
        </p:txBody>
      </p:sp>
    </p:spTree>
    <p:extLst>
      <p:ext uri="{BB962C8B-B14F-4D97-AF65-F5344CB8AC3E}">
        <p14:creationId xmlns:p14="http://schemas.microsoft.com/office/powerpoint/2010/main" val="3583354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xfrm>
            <a:off x="3140274" y="884420"/>
            <a:ext cx="5911453" cy="989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Calibri Light" charset="0"/>
              </a:rPr>
              <a:t>Results</a:t>
            </a:r>
          </a:p>
        </p:txBody>
      </p:sp>
      <p:sp>
        <p:nvSpPr>
          <p:cNvPr id="3" name="Content Placeholder 2"/>
          <p:cNvSpPr>
            <a:spLocks noGrp="1"/>
          </p:cNvSpPr>
          <p:nvPr>
            <p:ph idx="1"/>
          </p:nvPr>
        </p:nvSpPr>
        <p:spPr>
          <a:xfrm>
            <a:off x="2167467" y="2269067"/>
            <a:ext cx="7162800" cy="3631670"/>
          </a:xfrm>
        </p:spPr>
        <p:txBody>
          <a:bodyPr>
            <a:normAutofit/>
          </a:bodyPr>
          <a:lstStyle/>
          <a:p>
            <a:pPr>
              <a:defRPr/>
            </a:pPr>
            <a:endParaRPr lang="en-US" sz="2400">
              <a:ea typeface="+mn-ea"/>
              <a:cs typeface="+mn-cs"/>
            </a:endParaRPr>
          </a:p>
          <a:p>
            <a:pPr>
              <a:lnSpc>
                <a:spcPct val="95000"/>
              </a:lnSpc>
              <a:spcBef>
                <a:spcPts val="600"/>
              </a:spcBef>
              <a:buClr>
                <a:schemeClr val="accent5">
                  <a:lumMod val="75000"/>
                </a:schemeClr>
              </a:buClr>
              <a:buFont typeface="Wingdings" panose="05000000000000000000" pitchFamily="2" charset="2"/>
              <a:buChar char="§"/>
              <a:defRPr/>
            </a:pPr>
            <a:r>
              <a:rPr lang="en-US" sz="2400">
                <a:solidFill>
                  <a:srgbClr val="262626"/>
                </a:solidFill>
                <a:ea typeface="MS PGothic"/>
                <a:cs typeface="+mn-cs"/>
              </a:rPr>
              <a:t>Both treatments resulted in decreases in AHI and ESS (CPAP had greater effect)</a:t>
            </a:r>
          </a:p>
          <a:p>
            <a:pPr>
              <a:lnSpc>
                <a:spcPct val="95000"/>
              </a:lnSpc>
              <a:spcBef>
                <a:spcPts val="600"/>
              </a:spcBef>
              <a:buClr>
                <a:schemeClr val="accent5">
                  <a:lumMod val="75000"/>
                </a:schemeClr>
              </a:buClr>
              <a:buFont typeface="Wingdings" panose="05000000000000000000" pitchFamily="2" charset="2"/>
              <a:buChar char="§"/>
              <a:defRPr/>
            </a:pPr>
            <a:r>
              <a:rPr lang="en-US" sz="2400">
                <a:solidFill>
                  <a:srgbClr val="262626"/>
                </a:solidFill>
                <a:ea typeface="MS PGothic"/>
                <a:cs typeface="+mn-cs"/>
              </a:rPr>
              <a:t>Frequency of diastolic dipping higher in MAD group</a:t>
            </a:r>
          </a:p>
          <a:p>
            <a:pPr>
              <a:lnSpc>
                <a:spcPct val="95000"/>
              </a:lnSpc>
              <a:spcBef>
                <a:spcPts val="600"/>
              </a:spcBef>
              <a:buClr>
                <a:schemeClr val="accent5">
                  <a:lumMod val="75000"/>
                </a:schemeClr>
              </a:buClr>
              <a:buFont typeface="Wingdings" panose="05000000000000000000" pitchFamily="2" charset="2"/>
              <a:buChar char="§"/>
              <a:defRPr/>
            </a:pPr>
            <a:r>
              <a:rPr lang="en-US" sz="2400">
                <a:solidFill>
                  <a:srgbClr val="262626"/>
                </a:solidFill>
                <a:ea typeface="MS PGothic"/>
                <a:cs typeface="+mn-cs"/>
              </a:rPr>
              <a:t>Significant drop in catalase activity in MAD group </a:t>
            </a:r>
          </a:p>
          <a:p>
            <a:pPr>
              <a:lnSpc>
                <a:spcPct val="95000"/>
              </a:lnSpc>
              <a:spcBef>
                <a:spcPts val="600"/>
              </a:spcBef>
              <a:buClr>
                <a:schemeClr val="accent5">
                  <a:lumMod val="75000"/>
                </a:schemeClr>
              </a:buClr>
              <a:buFont typeface="Wingdings" panose="05000000000000000000" pitchFamily="2" charset="2"/>
              <a:buChar char="§"/>
              <a:defRPr/>
            </a:pPr>
            <a:r>
              <a:rPr lang="en-US" sz="2400">
                <a:solidFill>
                  <a:srgbClr val="262626"/>
                </a:solidFill>
                <a:ea typeface="MS PGothic"/>
                <a:cs typeface="+mn-cs"/>
              </a:rPr>
              <a:t>HRV decreased in both groups and was significant compared to baseline levels</a:t>
            </a:r>
          </a:p>
          <a:p>
            <a:pPr>
              <a:lnSpc>
                <a:spcPct val="95000"/>
              </a:lnSpc>
              <a:spcBef>
                <a:spcPts val="600"/>
              </a:spcBef>
              <a:buClr>
                <a:schemeClr val="accent5">
                  <a:lumMod val="75000"/>
                </a:schemeClr>
              </a:buClr>
              <a:buFont typeface="Wingdings" panose="05000000000000000000" pitchFamily="2" charset="2"/>
              <a:buChar char="§"/>
              <a:defRPr/>
            </a:pPr>
            <a:r>
              <a:rPr lang="en-US" sz="2400">
                <a:solidFill>
                  <a:srgbClr val="262626"/>
                </a:solidFill>
                <a:ea typeface="MS PGothic"/>
                <a:cs typeface="+mn-cs"/>
              </a:rPr>
              <a:t>Compliance was higher with MAD </a:t>
            </a:r>
          </a:p>
          <a:p>
            <a:pPr>
              <a:defRPr/>
            </a:pPr>
            <a:endParaRPr lang="en-US">
              <a:ea typeface="+mn-ea"/>
              <a:cs typeface="+mn-cs"/>
            </a:endParaRPr>
          </a:p>
          <a:p>
            <a:pPr>
              <a:defRPr/>
            </a:pPr>
            <a:endParaRPr lang="en-US">
              <a:ea typeface="+mn-ea"/>
              <a:cs typeface="+mn-cs"/>
            </a:endParaRPr>
          </a:p>
        </p:txBody>
      </p:sp>
    </p:spTree>
    <p:extLst>
      <p:ext uri="{BB962C8B-B14F-4D97-AF65-F5344CB8AC3E}">
        <p14:creationId xmlns:p14="http://schemas.microsoft.com/office/powerpoint/2010/main" val="2721344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4"/>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latin typeface="Calibri Light" charset="0"/>
              </a:rPr>
              <a:t>Conclusions:</a:t>
            </a:r>
            <a:r>
              <a:rPr lang="en-US" dirty="0">
                <a:solidFill>
                  <a:schemeClr val="bg1"/>
                </a:solidFill>
                <a:latin typeface="Calibri Light" charset="0"/>
              </a:rPr>
              <a:t> Mortality Rates</a:t>
            </a:r>
          </a:p>
        </p:txBody>
      </p:sp>
      <p:pic>
        <p:nvPicPr>
          <p:cNvPr id="3" name="Picture 2" descr="MORTALITY CHA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06552"/>
            <a:ext cx="6842522" cy="34067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3" name="Rectangle 3"/>
          <p:cNvSpPr>
            <a:spLocks noChangeArrowheads="1"/>
          </p:cNvSpPr>
          <p:nvPr/>
        </p:nvSpPr>
        <p:spPr bwMode="auto">
          <a:xfrm>
            <a:off x="2911079" y="5013327"/>
            <a:ext cx="677478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r>
              <a:rPr lang="en-US" sz="2000"/>
              <a:t>Both CPAP and MAD may be equally effective therapy in reducing risk of fatal cardiovascular events in patients with severe OSA</a:t>
            </a:r>
          </a:p>
        </p:txBody>
      </p:sp>
    </p:spTree>
    <p:extLst>
      <p:ext uri="{BB962C8B-B14F-4D97-AF65-F5344CB8AC3E}">
        <p14:creationId xmlns:p14="http://schemas.microsoft.com/office/powerpoint/2010/main" val="6645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46921" y="1170350"/>
            <a:ext cx="6498158" cy="1724867"/>
          </a:xfrm>
        </p:spPr>
        <p:txBody>
          <a:bodyPr/>
          <a:lstStyle/>
          <a:p>
            <a:r>
              <a:rPr lang="en-US" sz="4000"/>
              <a:t>CHANGE is not EASY!</a:t>
            </a:r>
          </a:p>
        </p:txBody>
      </p:sp>
      <p:sp>
        <p:nvSpPr>
          <p:cNvPr id="5" name="Subtitle 4"/>
          <p:cNvSpPr>
            <a:spLocks noGrp="1"/>
          </p:cNvSpPr>
          <p:nvPr>
            <p:ph type="subTitle" idx="1"/>
          </p:nvPr>
        </p:nvSpPr>
        <p:spPr/>
        <p:txBody>
          <a:bodyPr/>
          <a:lstStyle/>
          <a:p>
            <a:endParaRPr lang="en-US"/>
          </a:p>
        </p:txBody>
      </p:sp>
      <p:pic>
        <p:nvPicPr>
          <p:cNvPr id="6" name="Picture 5" descr="MicrO2_Fro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538" y="3299012"/>
            <a:ext cx="3247628" cy="2455841"/>
          </a:xfrm>
          <a:prstGeom prst="rect">
            <a:avLst/>
          </a:prstGeom>
        </p:spPr>
      </p:pic>
    </p:spTree>
    <p:extLst>
      <p:ext uri="{BB962C8B-B14F-4D97-AF65-F5344CB8AC3E}">
        <p14:creationId xmlns:p14="http://schemas.microsoft.com/office/powerpoint/2010/main" val="2085660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not CPAP?</a:t>
            </a:r>
          </a:p>
        </p:txBody>
      </p:sp>
      <p:sp>
        <p:nvSpPr>
          <p:cNvPr id="3" name="Content Placeholder 2"/>
          <p:cNvSpPr>
            <a:spLocks noGrp="1"/>
          </p:cNvSpPr>
          <p:nvPr>
            <p:ph idx="1"/>
          </p:nvPr>
        </p:nvSpPr>
        <p:spPr/>
        <p:txBody>
          <a:bodyPr/>
          <a:lstStyle/>
          <a:p>
            <a:r>
              <a:rPr lang="en-US"/>
              <a:t>Introduced as the “gold” standard in the treatment of OSA in 1981.</a:t>
            </a:r>
          </a:p>
          <a:p>
            <a:r>
              <a:rPr lang="en-US"/>
              <a:t>Compliance is defined by Medicare as 4-5 hours of usage 7 out of 10 nights.</a:t>
            </a:r>
          </a:p>
          <a:p>
            <a:r>
              <a:rPr lang="en-US"/>
              <a:t>Efficacy is over 95% when used on a nightly basis.</a:t>
            </a:r>
          </a:p>
          <a:p>
            <a:r>
              <a:rPr lang="en-US"/>
              <a:t>Machines are lighter, quieter, more portable and easier to clean than in the past.</a:t>
            </a:r>
          </a:p>
        </p:txBody>
      </p:sp>
    </p:spTree>
    <p:extLst>
      <p:ext uri="{BB962C8B-B14F-4D97-AF65-F5344CB8AC3E}">
        <p14:creationId xmlns:p14="http://schemas.microsoft.com/office/powerpoint/2010/main" val="4137171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673768"/>
            <a:ext cx="10679130" cy="1016920"/>
          </a:xfrm>
        </p:spPr>
        <p:txBody>
          <a:bodyPr/>
          <a:lstStyle/>
          <a:p>
            <a:r>
              <a:rPr lang="en-US"/>
              <a:t>AASM &amp; AADSM Protocols</a:t>
            </a:r>
          </a:p>
        </p:txBody>
      </p:sp>
      <p:sp>
        <p:nvSpPr>
          <p:cNvPr id="5" name="Content Placeholder 4">
            <a:extLst>
              <a:ext uri="{FF2B5EF4-FFF2-40B4-BE49-F238E27FC236}">
                <a16:creationId xmlns:a16="http://schemas.microsoft.com/office/drawing/2014/main" id="{EFFE4043-855D-B644-B8E3-FFF3307F9790}"/>
              </a:ext>
            </a:extLst>
          </p:cNvPr>
          <p:cNvSpPr>
            <a:spLocks noGrp="1"/>
          </p:cNvSpPr>
          <p:nvPr>
            <p:ph idx="1"/>
          </p:nvPr>
        </p:nvSpPr>
        <p:spPr/>
        <p:txBody>
          <a:bodyPr/>
          <a:lstStyle/>
          <a:p>
            <a:pPr marL="0" indent="0">
              <a:buNone/>
            </a:pPr>
            <a:endParaRPr lang="en-US"/>
          </a:p>
        </p:txBody>
      </p:sp>
      <p:sp>
        <p:nvSpPr>
          <p:cNvPr id="3" name="Rectangle 2">
            <a:extLst>
              <a:ext uri="{FF2B5EF4-FFF2-40B4-BE49-F238E27FC236}">
                <a16:creationId xmlns:a16="http://schemas.microsoft.com/office/drawing/2014/main" id="{58A95501-178B-BF41-A3F9-CCEF9D5BC447}"/>
              </a:ext>
            </a:extLst>
          </p:cNvPr>
          <p:cNvSpPr/>
          <p:nvPr/>
        </p:nvSpPr>
        <p:spPr>
          <a:xfrm>
            <a:off x="3048000" y="1859340"/>
            <a:ext cx="6096000" cy="3139321"/>
          </a:xfrm>
          <a:prstGeom prst="rect">
            <a:avLst/>
          </a:prstGeom>
        </p:spPr>
        <p:txBody>
          <a:bodyPr>
            <a:spAutoFit/>
          </a:bodyPr>
          <a:lstStyle/>
          <a:p>
            <a:r>
              <a:rPr lang="en-US"/>
              <a:t>Assessment by sleep physician</a:t>
            </a:r>
          </a:p>
          <a:p>
            <a:r>
              <a:rPr lang="en-US"/>
              <a:t>MD Provides written referral a copy of PSG</a:t>
            </a:r>
          </a:p>
          <a:p>
            <a:r>
              <a:rPr lang="en-US"/>
              <a:t>Dentist assesses patient for OA</a:t>
            </a:r>
          </a:p>
          <a:p>
            <a:r>
              <a:rPr lang="en-US"/>
              <a:t>Informed consent about risks and benefits</a:t>
            </a:r>
          </a:p>
          <a:p>
            <a:r>
              <a:rPr lang="en-US"/>
              <a:t>OA initiated and titration completed by dentist</a:t>
            </a:r>
          </a:p>
          <a:p>
            <a:r>
              <a:rPr lang="en-US"/>
              <a:t>Patient referred back to physician for medical assessment of OA’s therapy effectiveness</a:t>
            </a:r>
          </a:p>
          <a:p>
            <a:r>
              <a:rPr lang="en-US"/>
              <a:t>Follow-up PSG or HST</a:t>
            </a:r>
          </a:p>
          <a:p>
            <a:r>
              <a:rPr lang="en-US"/>
              <a:t>Additional titration or additional alternative treatment</a:t>
            </a:r>
          </a:p>
          <a:p>
            <a:r>
              <a:rPr lang="en-US"/>
              <a:t>Annual dental follow-up assessment; SRBD may worsen over time</a:t>
            </a:r>
          </a:p>
        </p:txBody>
      </p:sp>
    </p:spTree>
    <p:extLst>
      <p:ext uri="{BB962C8B-B14F-4D97-AF65-F5344CB8AC3E}">
        <p14:creationId xmlns:p14="http://schemas.microsoft.com/office/powerpoint/2010/main" val="790348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AASM &amp; AADSM Protocols</a:t>
            </a:r>
          </a:p>
        </p:txBody>
      </p:sp>
      <p:sp>
        <p:nvSpPr>
          <p:cNvPr id="4" name="Content Placeholder 3">
            <a:extLst>
              <a:ext uri="{FF2B5EF4-FFF2-40B4-BE49-F238E27FC236}">
                <a16:creationId xmlns:a16="http://schemas.microsoft.com/office/drawing/2014/main" id="{001D152A-6828-1544-9C34-E699089712D2}"/>
              </a:ext>
            </a:extLst>
          </p:cNvPr>
          <p:cNvSpPr>
            <a:spLocks noGrp="1"/>
          </p:cNvSpPr>
          <p:nvPr>
            <p:ph idx="1"/>
          </p:nvPr>
        </p:nvSpPr>
        <p:spPr/>
        <p:txBody>
          <a:bodyPr/>
          <a:lstStyle/>
          <a:p>
            <a:r>
              <a:rPr lang="en-US" dirty="0"/>
              <a:t>Care is complicated and burdensome </a:t>
            </a:r>
          </a:p>
          <a:p>
            <a:r>
              <a:rPr lang="en-US" dirty="0"/>
              <a:t>Treatment takes too long</a:t>
            </a:r>
          </a:p>
          <a:p>
            <a:r>
              <a:rPr lang="en-US" dirty="0"/>
              <a:t>Compliance with CPAP has not improved since 1981</a:t>
            </a:r>
          </a:p>
          <a:p>
            <a:r>
              <a:rPr lang="en-US" dirty="0"/>
              <a:t>Oral appliance therapy has been available since the 1980’s</a:t>
            </a:r>
          </a:p>
          <a:p>
            <a:r>
              <a:rPr lang="en-US" dirty="0"/>
              <a:t>Dentists are unable to diagnose OSA and order a HST in most states</a:t>
            </a:r>
          </a:p>
          <a:p>
            <a:r>
              <a:rPr lang="en-US" dirty="0"/>
              <a:t>Dentists must network with physicians for referrals</a:t>
            </a:r>
          </a:p>
        </p:txBody>
      </p:sp>
      <p:sp>
        <p:nvSpPr>
          <p:cNvPr id="3" name="TextBox 2">
            <a:extLst>
              <a:ext uri="{FF2B5EF4-FFF2-40B4-BE49-F238E27FC236}">
                <a16:creationId xmlns:a16="http://schemas.microsoft.com/office/drawing/2014/main" id="{FC7DCBA7-DFAF-354F-AA16-A7807191C121}"/>
              </a:ext>
            </a:extLst>
          </p:cNvPr>
          <p:cNvSpPr txBox="1"/>
          <p:nvPr/>
        </p:nvSpPr>
        <p:spPr>
          <a:xfrm>
            <a:off x="2543695" y="678318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10760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03E5-DFAD-F34D-8C0A-969F6A923E96}"/>
              </a:ext>
            </a:extLst>
          </p:cNvPr>
          <p:cNvSpPr>
            <a:spLocks noGrp="1"/>
          </p:cNvSpPr>
          <p:nvPr>
            <p:ph type="title"/>
          </p:nvPr>
        </p:nvSpPr>
        <p:spPr/>
        <p:txBody>
          <a:bodyPr/>
          <a:lstStyle/>
          <a:p>
            <a:r>
              <a:rPr lang="en-US"/>
              <a:t>Effective AHI   (Boyd, et al 2016)</a:t>
            </a:r>
          </a:p>
        </p:txBody>
      </p:sp>
      <p:sp>
        <p:nvSpPr>
          <p:cNvPr id="3" name="Content Placeholder 2">
            <a:extLst>
              <a:ext uri="{FF2B5EF4-FFF2-40B4-BE49-F238E27FC236}">
                <a16:creationId xmlns:a16="http://schemas.microsoft.com/office/drawing/2014/main" id="{24ED96E9-9625-CA41-8F65-079C0650BBF8}"/>
              </a:ext>
            </a:extLst>
          </p:cNvPr>
          <p:cNvSpPr>
            <a:spLocks noGrp="1"/>
          </p:cNvSpPr>
          <p:nvPr>
            <p:ph idx="1"/>
          </p:nvPr>
        </p:nvSpPr>
        <p:spPr>
          <a:xfrm>
            <a:off x="838200" y="1825625"/>
            <a:ext cx="10515600" cy="4185431"/>
          </a:xfrm>
        </p:spPr>
        <p:txBody>
          <a:bodyPr/>
          <a:lstStyle/>
          <a:p>
            <a:r>
              <a:rPr lang="en-US"/>
              <a:t>It is important to distinguish between treatment efficacy and treatment effectiveness.</a:t>
            </a:r>
          </a:p>
          <a:p>
            <a:endParaRPr lang="en-US"/>
          </a:p>
          <a:p>
            <a:r>
              <a:rPr lang="en-US"/>
              <a:t>Effectiveness of treatment in the real world setting is a better measure of residual disease burden.</a:t>
            </a:r>
          </a:p>
          <a:p>
            <a:endParaRPr lang="en-US"/>
          </a:p>
          <a:p>
            <a:r>
              <a:rPr lang="en-US"/>
              <a:t>When PAP adherence is defined as &gt; 4 </a:t>
            </a:r>
            <a:r>
              <a:rPr lang="en-US" err="1"/>
              <a:t>hrs</a:t>
            </a:r>
            <a:r>
              <a:rPr lang="en-US"/>
              <a:t>; 46% to 83% of pts with OSA have been reported to be non-adherent to treatment .</a:t>
            </a:r>
          </a:p>
          <a:p>
            <a:pPr marL="457200" lvl="1" indent="0">
              <a:buNone/>
            </a:pPr>
            <a:r>
              <a:rPr lang="en-US"/>
              <a:t>    (</a:t>
            </a:r>
            <a:r>
              <a:rPr lang="en-US" err="1"/>
              <a:t>WeaverTE</a:t>
            </a:r>
            <a:r>
              <a:rPr lang="en-US"/>
              <a:t>, </a:t>
            </a:r>
            <a:r>
              <a:rPr lang="en-US" err="1"/>
              <a:t>Grunstein</a:t>
            </a:r>
            <a:r>
              <a:rPr lang="en-US"/>
              <a:t> RR 2008)</a:t>
            </a:r>
          </a:p>
        </p:txBody>
      </p:sp>
    </p:spTree>
    <p:extLst>
      <p:ext uri="{BB962C8B-B14F-4D97-AF65-F5344CB8AC3E}">
        <p14:creationId xmlns:p14="http://schemas.microsoft.com/office/powerpoint/2010/main" val="1844315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678B-5450-7F47-B10D-254B681822C7}"/>
              </a:ext>
            </a:extLst>
          </p:cNvPr>
          <p:cNvSpPr>
            <a:spLocks noGrp="1"/>
          </p:cNvSpPr>
          <p:nvPr>
            <p:ph type="title"/>
          </p:nvPr>
        </p:nvSpPr>
        <p:spPr/>
        <p:txBody>
          <a:bodyPr/>
          <a:lstStyle/>
          <a:p>
            <a:r>
              <a:rPr lang="en-US"/>
              <a:t>Effective AHI     (Boyd et al 2016)</a:t>
            </a:r>
          </a:p>
        </p:txBody>
      </p:sp>
      <p:sp>
        <p:nvSpPr>
          <p:cNvPr id="3" name="Content Placeholder 2">
            <a:extLst>
              <a:ext uri="{FF2B5EF4-FFF2-40B4-BE49-F238E27FC236}">
                <a16:creationId xmlns:a16="http://schemas.microsoft.com/office/drawing/2014/main" id="{1F3785D1-7F5E-D04A-8096-F1C882AB2059}"/>
              </a:ext>
            </a:extLst>
          </p:cNvPr>
          <p:cNvSpPr>
            <a:spLocks noGrp="1"/>
          </p:cNvSpPr>
          <p:nvPr>
            <p:ph idx="1"/>
          </p:nvPr>
        </p:nvSpPr>
        <p:spPr/>
        <p:txBody>
          <a:bodyPr/>
          <a:lstStyle/>
          <a:p>
            <a:r>
              <a:rPr lang="en-US"/>
              <a:t>The observed low partial adherence rates may leave patients exposed to high apnea/hypopnea burden with attendant chronic intermittent hypoxia and sleep fragmentation when therapy is not being used.</a:t>
            </a:r>
          </a:p>
          <a:p>
            <a:endParaRPr lang="en-US"/>
          </a:p>
          <a:p>
            <a:r>
              <a:rPr lang="en-US"/>
              <a:t>Patients with severe OSA are at increased risk of fatal and non-fatal cardiovascular events when CPAP is not used.</a:t>
            </a:r>
          </a:p>
        </p:txBody>
      </p:sp>
    </p:spTree>
    <p:extLst>
      <p:ext uri="{BB962C8B-B14F-4D97-AF65-F5344CB8AC3E}">
        <p14:creationId xmlns:p14="http://schemas.microsoft.com/office/powerpoint/2010/main" val="754146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1ACF-08BD-E94D-A147-3F028D7165B3}"/>
              </a:ext>
            </a:extLst>
          </p:cNvPr>
          <p:cNvSpPr>
            <a:spLocks noGrp="1"/>
          </p:cNvSpPr>
          <p:nvPr>
            <p:ph type="title"/>
          </p:nvPr>
        </p:nvSpPr>
        <p:spPr/>
        <p:txBody>
          <a:bodyPr/>
          <a:lstStyle/>
          <a:p>
            <a:r>
              <a:rPr lang="en-US"/>
              <a:t>PAP Therapy vs non-PAP Therapy</a:t>
            </a:r>
          </a:p>
        </p:txBody>
      </p:sp>
      <p:sp>
        <p:nvSpPr>
          <p:cNvPr id="3" name="Content Placeholder 2">
            <a:extLst>
              <a:ext uri="{FF2B5EF4-FFF2-40B4-BE49-F238E27FC236}">
                <a16:creationId xmlns:a16="http://schemas.microsoft.com/office/drawing/2014/main" id="{74F173B5-272C-AE40-911E-F2B5154A162F}"/>
              </a:ext>
            </a:extLst>
          </p:cNvPr>
          <p:cNvSpPr>
            <a:spLocks noGrp="1"/>
          </p:cNvSpPr>
          <p:nvPr>
            <p:ph idx="1"/>
          </p:nvPr>
        </p:nvSpPr>
        <p:spPr/>
        <p:txBody>
          <a:bodyPr>
            <a:normAutofit fontScale="92500" lnSpcReduction="10000"/>
          </a:bodyPr>
          <a:lstStyle/>
          <a:p>
            <a:r>
              <a:rPr lang="en-US"/>
              <a:t>How can you compare a treatment that requires compliance for clinical effectiveness to one that does not?  </a:t>
            </a:r>
          </a:p>
          <a:p>
            <a:r>
              <a:rPr lang="en-US"/>
              <a:t>There is no universally agreed-upon outcome metric for SDB to assess the comparative effectiveness of different OSA treatments.</a:t>
            </a:r>
          </a:p>
          <a:p>
            <a:r>
              <a:rPr lang="en-US"/>
              <a:t>Effective AHI: potential to overcome this comparative effectiveness problem as it measures the AHI during both the time therapy is and is not being used.</a:t>
            </a:r>
          </a:p>
          <a:p>
            <a:pPr lvl="1"/>
            <a:r>
              <a:rPr lang="en-US"/>
              <a:t>May provide clinician the tool to assess the treatment that provides the highest level of control of SDB (treatment-related changes in AHI)</a:t>
            </a:r>
          </a:p>
          <a:p>
            <a:pPr marL="0" indent="0">
              <a:buNone/>
            </a:pPr>
            <a:r>
              <a:rPr lang="en-US"/>
              <a:t>        </a:t>
            </a:r>
          </a:p>
        </p:txBody>
      </p:sp>
    </p:spTree>
    <p:extLst>
      <p:ext uri="{BB962C8B-B14F-4D97-AF65-F5344CB8AC3E}">
        <p14:creationId xmlns:p14="http://schemas.microsoft.com/office/powerpoint/2010/main" val="18571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AF1F-686D-2040-B12A-ADD2858EF42C}"/>
              </a:ext>
            </a:extLst>
          </p:cNvPr>
          <p:cNvSpPr>
            <a:spLocks noGrp="1"/>
          </p:cNvSpPr>
          <p:nvPr>
            <p:ph type="title"/>
          </p:nvPr>
        </p:nvSpPr>
        <p:spPr/>
        <p:txBody>
          <a:bodyPr/>
          <a:lstStyle/>
          <a:p>
            <a:r>
              <a:rPr lang="en-US"/>
              <a:t>Effective AHI: The New Gold Standard</a:t>
            </a:r>
          </a:p>
        </p:txBody>
      </p:sp>
      <p:sp>
        <p:nvSpPr>
          <p:cNvPr id="3" name="Content Placeholder 2">
            <a:extLst>
              <a:ext uri="{FF2B5EF4-FFF2-40B4-BE49-F238E27FC236}">
                <a16:creationId xmlns:a16="http://schemas.microsoft.com/office/drawing/2014/main" id="{528DF213-7EBE-F140-8BD8-F8BC40DE5A13}"/>
              </a:ext>
            </a:extLst>
          </p:cNvPr>
          <p:cNvSpPr>
            <a:spLocks noGrp="1"/>
          </p:cNvSpPr>
          <p:nvPr>
            <p:ph idx="1"/>
          </p:nvPr>
        </p:nvSpPr>
        <p:spPr/>
        <p:txBody>
          <a:bodyPr/>
          <a:lstStyle/>
          <a:p>
            <a:r>
              <a:rPr lang="en-US"/>
              <a:t>May facilitate determination of the comparative effectiveness of different therapies, with the goal of selecting the most effective therapy for an individual patient.</a:t>
            </a:r>
          </a:p>
          <a:p>
            <a:r>
              <a:rPr lang="en-US"/>
              <a:t>It is important to measure the Effective AHI in the real-world home setting and the Watch PAT has been validated the accuracy of a PM which can be used to measure the Effective AHI for any OSA therapy in the home setting on single or multiple nights without significantly disturbing sleep  (Boyd et al 2016)</a:t>
            </a:r>
          </a:p>
        </p:txBody>
      </p:sp>
    </p:spTree>
    <p:extLst>
      <p:ext uri="{BB962C8B-B14F-4D97-AF65-F5344CB8AC3E}">
        <p14:creationId xmlns:p14="http://schemas.microsoft.com/office/powerpoint/2010/main" val="2651564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744-4EBF-E548-9FB0-E7A0A3EE085E}"/>
              </a:ext>
            </a:extLst>
          </p:cNvPr>
          <p:cNvSpPr>
            <a:spLocks noGrp="1"/>
          </p:cNvSpPr>
          <p:nvPr>
            <p:ph type="title"/>
          </p:nvPr>
        </p:nvSpPr>
        <p:spPr/>
        <p:txBody>
          <a:bodyPr/>
          <a:lstStyle/>
          <a:p>
            <a:r>
              <a:rPr lang="en-US"/>
              <a:t>Effective AHI   (Boyd et al 2016)</a:t>
            </a:r>
          </a:p>
        </p:txBody>
      </p:sp>
      <p:sp>
        <p:nvSpPr>
          <p:cNvPr id="3" name="Content Placeholder 2">
            <a:extLst>
              <a:ext uri="{FF2B5EF4-FFF2-40B4-BE49-F238E27FC236}">
                <a16:creationId xmlns:a16="http://schemas.microsoft.com/office/drawing/2014/main" id="{22A553E1-0400-7E44-BC5E-2AE8D652B233}"/>
              </a:ext>
            </a:extLst>
          </p:cNvPr>
          <p:cNvSpPr>
            <a:spLocks noGrp="1"/>
          </p:cNvSpPr>
          <p:nvPr>
            <p:ph idx="1"/>
          </p:nvPr>
        </p:nvSpPr>
        <p:spPr/>
        <p:txBody>
          <a:bodyPr>
            <a:normAutofit/>
          </a:bodyPr>
          <a:lstStyle/>
          <a:p>
            <a:r>
              <a:rPr lang="en-US"/>
              <a:t>Effective AHI: equals the sum of the apneas and hypopneas during the time  the patient is using PAP (PAP On) and is not using PAP (PAP Off) divided by the total sleep time.</a:t>
            </a:r>
          </a:p>
          <a:p>
            <a:endParaRPr lang="en-US"/>
          </a:p>
          <a:p>
            <a:r>
              <a:rPr lang="en-US"/>
              <a:t>It is not known if 4 hours or more of nightly PAP use provides adequate control of severe OSA, as measured by Effective AHI.</a:t>
            </a:r>
          </a:p>
          <a:p>
            <a:endParaRPr lang="en-US"/>
          </a:p>
          <a:p>
            <a:r>
              <a:rPr lang="en-US"/>
              <a:t>Effective AHI: more accurately quantifies the residual disease burden.</a:t>
            </a:r>
          </a:p>
        </p:txBody>
      </p:sp>
    </p:spTree>
    <p:extLst>
      <p:ext uri="{BB962C8B-B14F-4D97-AF65-F5344CB8AC3E}">
        <p14:creationId xmlns:p14="http://schemas.microsoft.com/office/powerpoint/2010/main" val="2510894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4A63D-F472-7F4B-B316-B28717FEE649}"/>
              </a:ext>
            </a:extLst>
          </p:cNvPr>
          <p:cNvSpPr>
            <a:spLocks noGrp="1"/>
          </p:cNvSpPr>
          <p:nvPr>
            <p:ph type="title"/>
          </p:nvPr>
        </p:nvSpPr>
        <p:spPr/>
        <p:txBody>
          <a:bodyPr/>
          <a:lstStyle/>
          <a:p>
            <a:r>
              <a:rPr lang="en-US"/>
              <a:t>Effective AHI   (Boyd et al 2016)</a:t>
            </a:r>
          </a:p>
        </p:txBody>
      </p:sp>
      <p:sp>
        <p:nvSpPr>
          <p:cNvPr id="3" name="Content Placeholder 2">
            <a:extLst>
              <a:ext uri="{FF2B5EF4-FFF2-40B4-BE49-F238E27FC236}">
                <a16:creationId xmlns:a16="http://schemas.microsoft.com/office/drawing/2014/main" id="{1485FA5C-BFD4-BE4C-8373-43D524D50B5A}"/>
              </a:ext>
            </a:extLst>
          </p:cNvPr>
          <p:cNvSpPr>
            <a:spLocks noGrp="1"/>
          </p:cNvSpPr>
          <p:nvPr>
            <p:ph idx="1"/>
          </p:nvPr>
        </p:nvSpPr>
        <p:spPr/>
        <p:txBody>
          <a:bodyPr/>
          <a:lstStyle/>
          <a:p>
            <a:r>
              <a:rPr lang="en-US"/>
              <a:t>PAP therapy resulted in significant reduction in the AHI (mean reduction 73%)</a:t>
            </a:r>
          </a:p>
          <a:p>
            <a:r>
              <a:rPr lang="en-US"/>
              <a:t>SDB is essentially eliminated during the time PAP is being used.</a:t>
            </a:r>
          </a:p>
          <a:p>
            <a:r>
              <a:rPr lang="en-US"/>
              <a:t>When PAP was used &gt;6 hours the effective AHI was consistently normalized (100% of patients with AHI &lt;5)</a:t>
            </a:r>
          </a:p>
          <a:p>
            <a:r>
              <a:rPr lang="en-US"/>
              <a:t>PAP use &lt; 6hrs: Effective AHI scores were normalized only in those patients who slept exclusively  in non-supine position when PAP was not being used.</a:t>
            </a:r>
          </a:p>
        </p:txBody>
      </p:sp>
    </p:spTree>
    <p:extLst>
      <p:ext uri="{BB962C8B-B14F-4D97-AF65-F5344CB8AC3E}">
        <p14:creationId xmlns:p14="http://schemas.microsoft.com/office/powerpoint/2010/main" val="1952069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4D4A-90E2-6045-9019-6608E31CA2D1}"/>
              </a:ext>
            </a:extLst>
          </p:cNvPr>
          <p:cNvSpPr>
            <a:spLocks noGrp="1"/>
          </p:cNvSpPr>
          <p:nvPr>
            <p:ph type="title"/>
          </p:nvPr>
        </p:nvSpPr>
        <p:spPr/>
        <p:txBody>
          <a:bodyPr/>
          <a:lstStyle/>
          <a:p>
            <a:r>
              <a:rPr lang="en-US"/>
              <a:t>Effective AHI   (Boyd et al 2016)</a:t>
            </a:r>
          </a:p>
        </p:txBody>
      </p:sp>
      <p:sp>
        <p:nvSpPr>
          <p:cNvPr id="3" name="Content Placeholder 2">
            <a:extLst>
              <a:ext uri="{FF2B5EF4-FFF2-40B4-BE49-F238E27FC236}">
                <a16:creationId xmlns:a16="http://schemas.microsoft.com/office/drawing/2014/main" id="{BCE0A2DD-7591-1C47-AE48-57922E4CCF36}"/>
              </a:ext>
            </a:extLst>
          </p:cNvPr>
          <p:cNvSpPr>
            <a:spLocks noGrp="1"/>
          </p:cNvSpPr>
          <p:nvPr>
            <p:ph idx="1"/>
          </p:nvPr>
        </p:nvSpPr>
        <p:spPr/>
        <p:txBody>
          <a:bodyPr/>
          <a:lstStyle/>
          <a:p>
            <a:r>
              <a:rPr lang="en-US"/>
              <a:t>Overall, 63.6% of the patients using CPAP &lt;6 hours still had moderate to severe OSA (Effective AHI &gt; 15)  </a:t>
            </a:r>
          </a:p>
          <a:p>
            <a:r>
              <a:rPr lang="en-US"/>
              <a:t>Weaver et al (2008) : greatest gains in the number of patients reaching normal values for subjective sleepiness (ESS), objectively measured sleepiness (MSLT) and disease specific quality of life (Functional Outcomes of Sleepiness Questionnaire) required 4, 6, and 7.5 hours of nightly CPAP use, respectively.</a:t>
            </a:r>
          </a:p>
          <a:p>
            <a:endParaRPr lang="en-US"/>
          </a:p>
          <a:p>
            <a:endParaRPr lang="en-US"/>
          </a:p>
          <a:p>
            <a:endParaRPr lang="en-US"/>
          </a:p>
        </p:txBody>
      </p:sp>
    </p:spTree>
    <p:extLst>
      <p:ext uri="{BB962C8B-B14F-4D97-AF65-F5344CB8AC3E}">
        <p14:creationId xmlns:p14="http://schemas.microsoft.com/office/powerpoint/2010/main" val="1871594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E567-6AF5-284A-840B-5092DFE27C0B}"/>
              </a:ext>
            </a:extLst>
          </p:cNvPr>
          <p:cNvSpPr>
            <a:spLocks noGrp="1"/>
          </p:cNvSpPr>
          <p:nvPr>
            <p:ph type="title"/>
          </p:nvPr>
        </p:nvSpPr>
        <p:spPr/>
        <p:txBody>
          <a:bodyPr/>
          <a:lstStyle/>
          <a:p>
            <a:r>
              <a:rPr lang="en-US"/>
              <a:t>CPAP Usage: Optimal Time?</a:t>
            </a:r>
            <a:br>
              <a:rPr lang="en-US"/>
            </a:br>
            <a:endParaRPr lang="en-US"/>
          </a:p>
        </p:txBody>
      </p:sp>
      <p:sp>
        <p:nvSpPr>
          <p:cNvPr id="3" name="Content Placeholder 2">
            <a:extLst>
              <a:ext uri="{FF2B5EF4-FFF2-40B4-BE49-F238E27FC236}">
                <a16:creationId xmlns:a16="http://schemas.microsoft.com/office/drawing/2014/main" id="{4F807B0F-34DE-F74E-A8BD-4945BA902BD4}"/>
              </a:ext>
            </a:extLst>
          </p:cNvPr>
          <p:cNvSpPr>
            <a:spLocks noGrp="1"/>
          </p:cNvSpPr>
          <p:nvPr>
            <p:ph idx="1"/>
          </p:nvPr>
        </p:nvSpPr>
        <p:spPr/>
        <p:txBody>
          <a:bodyPr/>
          <a:lstStyle/>
          <a:p>
            <a:r>
              <a:rPr lang="en-US"/>
              <a:t>Zimmerman, et al (2006): &gt; 6 hours of CPAP use optimizes normalization of memory performance</a:t>
            </a:r>
          </a:p>
          <a:p>
            <a:r>
              <a:rPr lang="en-US"/>
              <a:t>Campus-Rodriguez et al (2005): &gt; 6 hours of CPAP use provides the greatest mortality risk reduction</a:t>
            </a:r>
          </a:p>
          <a:p>
            <a:r>
              <a:rPr lang="en-US" err="1"/>
              <a:t>Barbe</a:t>
            </a:r>
            <a:r>
              <a:rPr lang="en-US"/>
              <a:t> et al (2010): improvements in blood pressure was only evident in OSA patients who used CPAP more than 5.6 hours per night</a:t>
            </a:r>
          </a:p>
        </p:txBody>
      </p:sp>
    </p:spTree>
    <p:extLst>
      <p:ext uri="{BB962C8B-B14F-4D97-AF65-F5344CB8AC3E}">
        <p14:creationId xmlns:p14="http://schemas.microsoft.com/office/powerpoint/2010/main" val="312147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not CPAP?</a:t>
            </a:r>
          </a:p>
        </p:txBody>
      </p:sp>
      <p:sp>
        <p:nvSpPr>
          <p:cNvPr id="3" name="Content Placeholder 2"/>
          <p:cNvSpPr>
            <a:spLocks noGrp="1"/>
          </p:cNvSpPr>
          <p:nvPr>
            <p:ph idx="1"/>
          </p:nvPr>
        </p:nvSpPr>
        <p:spPr/>
        <p:txBody>
          <a:bodyPr/>
          <a:lstStyle/>
          <a:p>
            <a:r>
              <a:rPr lang="en-US"/>
              <a:t>May be titrated in the lab or in the home via APAP.</a:t>
            </a:r>
          </a:p>
          <a:p>
            <a:r>
              <a:rPr lang="en-US"/>
              <a:t>Widely covered by many and most medical insurance carriers including Medicare.</a:t>
            </a:r>
          </a:p>
          <a:p>
            <a:r>
              <a:rPr lang="en-US"/>
              <a:t>Compliance may be monitored by downloading usage data via chips in the machine.</a:t>
            </a:r>
          </a:p>
          <a:p>
            <a:r>
              <a:rPr lang="en-US"/>
              <a:t>Usage and pressure change recommendations can now be monitored via Telemedicine.</a:t>
            </a:r>
          </a:p>
          <a:p>
            <a:endParaRPr lang="en-US"/>
          </a:p>
        </p:txBody>
      </p:sp>
    </p:spTree>
    <p:extLst>
      <p:ext uri="{BB962C8B-B14F-4D97-AF65-F5344CB8AC3E}">
        <p14:creationId xmlns:p14="http://schemas.microsoft.com/office/powerpoint/2010/main" val="2916924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9E07-C231-B543-A42D-34F7434CF7A2}"/>
              </a:ext>
            </a:extLst>
          </p:cNvPr>
          <p:cNvSpPr>
            <a:spLocks noGrp="1"/>
          </p:cNvSpPr>
          <p:nvPr>
            <p:ph type="title"/>
          </p:nvPr>
        </p:nvSpPr>
        <p:spPr/>
        <p:txBody>
          <a:bodyPr/>
          <a:lstStyle/>
          <a:p>
            <a:r>
              <a:rPr lang="en-US"/>
              <a:t>CPAP: The Bottom Line</a:t>
            </a:r>
          </a:p>
        </p:txBody>
      </p:sp>
      <p:sp>
        <p:nvSpPr>
          <p:cNvPr id="3" name="Content Placeholder 2">
            <a:extLst>
              <a:ext uri="{FF2B5EF4-FFF2-40B4-BE49-F238E27FC236}">
                <a16:creationId xmlns:a16="http://schemas.microsoft.com/office/drawing/2014/main" id="{7884E8CF-0DF9-2D43-91B3-F0A4191CB3CB}"/>
              </a:ext>
            </a:extLst>
          </p:cNvPr>
          <p:cNvSpPr>
            <a:spLocks noGrp="1"/>
          </p:cNvSpPr>
          <p:nvPr>
            <p:ph idx="1"/>
          </p:nvPr>
        </p:nvSpPr>
        <p:spPr/>
        <p:txBody>
          <a:bodyPr>
            <a:normAutofit/>
          </a:bodyPr>
          <a:lstStyle/>
          <a:p>
            <a:r>
              <a:rPr lang="en-US"/>
              <a:t>The evidence strongly indicates that the cut off point for defining optimal adherence to PAP therapy for patients with severe OSA should be 6 hours or more of nightly PAP use (entire sleep period)</a:t>
            </a:r>
          </a:p>
          <a:p>
            <a:r>
              <a:rPr lang="en-US"/>
              <a:t>Using CPAP the entire night, every night, is the level of use where the largest number of patients will likely reach near normal levels of several important outcome measures</a:t>
            </a:r>
          </a:p>
          <a:p>
            <a:r>
              <a:rPr lang="en-US"/>
              <a:t>Defining compliance with CPAP as 4-5 hours a night in 7/10 days is inconsistent with current research and should be changed!!!</a:t>
            </a:r>
          </a:p>
        </p:txBody>
      </p:sp>
    </p:spTree>
    <p:extLst>
      <p:ext uri="{BB962C8B-B14F-4D97-AF65-F5344CB8AC3E}">
        <p14:creationId xmlns:p14="http://schemas.microsoft.com/office/powerpoint/2010/main" val="1726878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1CC6-AC8E-EA4D-8A43-BB821300A96B}"/>
              </a:ext>
            </a:extLst>
          </p:cNvPr>
          <p:cNvSpPr>
            <a:spLocks noGrp="1"/>
          </p:cNvSpPr>
          <p:nvPr>
            <p:ph type="title"/>
          </p:nvPr>
        </p:nvSpPr>
        <p:spPr/>
        <p:txBody>
          <a:bodyPr/>
          <a:lstStyle/>
          <a:p>
            <a:r>
              <a:rPr lang="en-US"/>
              <a:t>Effective AHI: A New Gold Standard</a:t>
            </a:r>
          </a:p>
        </p:txBody>
      </p:sp>
      <p:sp>
        <p:nvSpPr>
          <p:cNvPr id="3" name="Content Placeholder 2">
            <a:extLst>
              <a:ext uri="{FF2B5EF4-FFF2-40B4-BE49-F238E27FC236}">
                <a16:creationId xmlns:a16="http://schemas.microsoft.com/office/drawing/2014/main" id="{21B7D935-05E2-6242-A94C-FE4252A01C49}"/>
              </a:ext>
            </a:extLst>
          </p:cNvPr>
          <p:cNvSpPr>
            <a:spLocks noGrp="1"/>
          </p:cNvSpPr>
          <p:nvPr>
            <p:ph idx="1"/>
          </p:nvPr>
        </p:nvSpPr>
        <p:spPr/>
        <p:txBody>
          <a:bodyPr/>
          <a:lstStyle/>
          <a:p>
            <a:r>
              <a:rPr lang="en-US"/>
              <a:t>Assesses the true effectiveness of OSA therapy, as it directly measures treatment-related changes in the AHI.</a:t>
            </a:r>
          </a:p>
          <a:p>
            <a:pPr marL="0" indent="0">
              <a:buNone/>
            </a:pPr>
            <a:endParaRPr lang="en-US"/>
          </a:p>
          <a:p>
            <a:r>
              <a:rPr lang="en-US"/>
              <a:t>Could be applied more broadly for assessment of any OSA therapeutic intervention including both compliance-based (PAP and OAT) and non-compliance based therapy (surgery).</a:t>
            </a:r>
          </a:p>
        </p:txBody>
      </p:sp>
    </p:spTree>
    <p:extLst>
      <p:ext uri="{BB962C8B-B14F-4D97-AF65-F5344CB8AC3E}">
        <p14:creationId xmlns:p14="http://schemas.microsoft.com/office/powerpoint/2010/main" val="2280448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D04B-0D5F-AF4B-B6D3-F36528ECC54B}"/>
              </a:ext>
            </a:extLst>
          </p:cNvPr>
          <p:cNvSpPr>
            <a:spLocks noGrp="1"/>
          </p:cNvSpPr>
          <p:nvPr>
            <p:ph type="title"/>
          </p:nvPr>
        </p:nvSpPr>
        <p:spPr/>
        <p:txBody>
          <a:bodyPr/>
          <a:lstStyle/>
          <a:p>
            <a:r>
              <a:rPr lang="en-US" dirty="0"/>
              <a:t>CPAP vs Oral Appliance Therapy</a:t>
            </a:r>
          </a:p>
        </p:txBody>
      </p:sp>
      <p:sp>
        <p:nvSpPr>
          <p:cNvPr id="3" name="Content Placeholder 2">
            <a:extLst>
              <a:ext uri="{FF2B5EF4-FFF2-40B4-BE49-F238E27FC236}">
                <a16:creationId xmlns:a16="http://schemas.microsoft.com/office/drawing/2014/main" id="{6EE36843-120A-FD46-BDEF-C3FD76018E60}"/>
              </a:ext>
            </a:extLst>
          </p:cNvPr>
          <p:cNvSpPr>
            <a:spLocks noGrp="1"/>
          </p:cNvSpPr>
          <p:nvPr>
            <p:ph idx="1"/>
          </p:nvPr>
        </p:nvSpPr>
        <p:spPr/>
        <p:txBody>
          <a:bodyPr/>
          <a:lstStyle/>
          <a:p>
            <a:r>
              <a:rPr lang="en-US" dirty="0"/>
              <a:t>Despite nearly 100% efficacy of CPAP it is clear its effectiveness is compromised by poor compliance.</a:t>
            </a:r>
          </a:p>
          <a:p>
            <a:r>
              <a:rPr lang="en-US" dirty="0"/>
              <a:t>Effective AHI accounts for the time the CPAP is used and further weakens the effectiveness of CPAP in the treatment of OSA.</a:t>
            </a:r>
          </a:p>
          <a:p>
            <a:r>
              <a:rPr lang="en-US" dirty="0"/>
              <a:t>Current research supports that when CPAP usage is &lt; 6 </a:t>
            </a:r>
            <a:r>
              <a:rPr lang="en-US" dirty="0" err="1"/>
              <a:t>hrs</a:t>
            </a:r>
            <a:r>
              <a:rPr lang="en-US" dirty="0"/>
              <a:t> health outcomes such as sleepiness, health related quality of life, and cardiovascular events are further compromised.</a:t>
            </a:r>
          </a:p>
          <a:p>
            <a:r>
              <a:rPr lang="en-US" dirty="0"/>
              <a:t>Physicians need to understand the weaknesses of CPAP and embrace OAT!!!</a:t>
            </a:r>
          </a:p>
        </p:txBody>
      </p:sp>
    </p:spTree>
    <p:extLst>
      <p:ext uri="{BB962C8B-B14F-4D97-AF65-F5344CB8AC3E}">
        <p14:creationId xmlns:p14="http://schemas.microsoft.com/office/powerpoint/2010/main" val="701109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7152-BC69-7443-942A-591F6ED789C3}"/>
              </a:ext>
            </a:extLst>
          </p:cNvPr>
          <p:cNvSpPr>
            <a:spLocks noGrp="1"/>
          </p:cNvSpPr>
          <p:nvPr>
            <p:ph type="title"/>
          </p:nvPr>
        </p:nvSpPr>
        <p:spPr/>
        <p:txBody>
          <a:bodyPr/>
          <a:lstStyle/>
          <a:p>
            <a:r>
              <a:rPr lang="en-US"/>
              <a:t>Combination Therapy (CPAP and OAT)</a:t>
            </a:r>
          </a:p>
        </p:txBody>
      </p:sp>
      <p:sp>
        <p:nvSpPr>
          <p:cNvPr id="3" name="Content Placeholder 2">
            <a:extLst>
              <a:ext uri="{FF2B5EF4-FFF2-40B4-BE49-F238E27FC236}">
                <a16:creationId xmlns:a16="http://schemas.microsoft.com/office/drawing/2014/main" id="{218EBBE8-BE10-6449-B462-4A63934D93FE}"/>
              </a:ext>
            </a:extLst>
          </p:cNvPr>
          <p:cNvSpPr>
            <a:spLocks noGrp="1"/>
          </p:cNvSpPr>
          <p:nvPr>
            <p:ph idx="1"/>
          </p:nvPr>
        </p:nvSpPr>
        <p:spPr/>
        <p:txBody>
          <a:bodyPr>
            <a:normAutofit fontScale="92500" lnSpcReduction="10000"/>
          </a:bodyPr>
          <a:lstStyle/>
          <a:p>
            <a:r>
              <a:rPr lang="en-US"/>
              <a:t>Retrospective study : 14 male patients with severe OSA</a:t>
            </a:r>
          </a:p>
          <a:p>
            <a:r>
              <a:rPr lang="en-US"/>
              <a:t>Initial </a:t>
            </a:r>
            <a:r>
              <a:rPr lang="en-US" err="1"/>
              <a:t>tx</a:t>
            </a:r>
            <a:r>
              <a:rPr lang="en-US"/>
              <a:t>: 2 weeks of PAP: if intolerant of high pressure (&gt;15 cm H20)</a:t>
            </a:r>
          </a:p>
          <a:p>
            <a:r>
              <a:rPr lang="en-US"/>
              <a:t>Switched to 12 weeks of MAD (monobloc at 75% maximum protrusion)</a:t>
            </a:r>
          </a:p>
          <a:p>
            <a:r>
              <a:rPr lang="en-US"/>
              <a:t>High residual AHI (&gt;15/</a:t>
            </a:r>
            <a:r>
              <a:rPr lang="en-US" err="1"/>
              <a:t>hr</a:t>
            </a:r>
            <a:r>
              <a:rPr lang="en-US"/>
              <a:t>) 12 weeks of combination therapy</a:t>
            </a:r>
          </a:p>
          <a:p>
            <a:r>
              <a:rPr lang="en-US"/>
              <a:t>All 3 treatments reduced AHI, ODI, and TST &lt;90%</a:t>
            </a:r>
          </a:p>
          <a:p>
            <a:r>
              <a:rPr lang="en-US"/>
              <a:t>Residual AHI and ODI on CT was lower than that on MAD or PAP</a:t>
            </a:r>
          </a:p>
          <a:p>
            <a:r>
              <a:rPr lang="en-US"/>
              <a:t>Therapeutic pressure was reduced on CT an average of 9.2  lower than that on PAP                        (Liu et al 2017)</a:t>
            </a:r>
          </a:p>
        </p:txBody>
      </p:sp>
    </p:spTree>
    <p:extLst>
      <p:ext uri="{BB962C8B-B14F-4D97-AF65-F5344CB8AC3E}">
        <p14:creationId xmlns:p14="http://schemas.microsoft.com/office/powerpoint/2010/main" val="2211702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CE68-2B8C-7947-90F0-8CCE2540F4E4}"/>
              </a:ext>
            </a:extLst>
          </p:cNvPr>
          <p:cNvSpPr>
            <a:spLocks noGrp="1"/>
          </p:cNvSpPr>
          <p:nvPr>
            <p:ph type="title"/>
          </p:nvPr>
        </p:nvSpPr>
        <p:spPr/>
        <p:txBody>
          <a:bodyPr/>
          <a:lstStyle/>
          <a:p>
            <a:r>
              <a:rPr lang="en-US"/>
              <a:t>Combination Therapy (CPAP and OAT)</a:t>
            </a:r>
            <a:br>
              <a:rPr lang="en-US"/>
            </a:br>
            <a:endParaRPr lang="en-US"/>
          </a:p>
        </p:txBody>
      </p:sp>
      <p:sp>
        <p:nvSpPr>
          <p:cNvPr id="3" name="Content Placeholder 2">
            <a:extLst>
              <a:ext uri="{FF2B5EF4-FFF2-40B4-BE49-F238E27FC236}">
                <a16:creationId xmlns:a16="http://schemas.microsoft.com/office/drawing/2014/main" id="{392AEA10-E629-114D-A97B-F705CCBFDDB0}"/>
              </a:ext>
            </a:extLst>
          </p:cNvPr>
          <p:cNvSpPr>
            <a:spLocks noGrp="1"/>
          </p:cNvSpPr>
          <p:nvPr>
            <p:ph idx="1"/>
          </p:nvPr>
        </p:nvSpPr>
        <p:spPr/>
        <p:txBody>
          <a:bodyPr/>
          <a:lstStyle/>
          <a:p>
            <a:r>
              <a:rPr lang="en-US"/>
              <a:t>10 patients with residual apnea/hypopnea events on MAD</a:t>
            </a:r>
          </a:p>
          <a:p>
            <a:r>
              <a:rPr lang="en-US"/>
              <a:t>After 1 week washout period off MAD, used an auto-CPAP unit with MAD for 3 nights</a:t>
            </a:r>
          </a:p>
          <a:p>
            <a:r>
              <a:rPr lang="en-US"/>
              <a:t>Combination of MAD and nasal CPAP was well tolerated</a:t>
            </a:r>
          </a:p>
          <a:p>
            <a:pPr lvl="1"/>
            <a:r>
              <a:rPr lang="en-US"/>
              <a:t>Optimal pressure on CT reduced from 9.4 to 7.3 (p= .001)</a:t>
            </a:r>
          </a:p>
          <a:p>
            <a:pPr lvl="1"/>
            <a:r>
              <a:rPr lang="en-US"/>
              <a:t>Residual AHI reduced from 11.2 to 3.4 (p&lt;.001)</a:t>
            </a:r>
          </a:p>
          <a:p>
            <a:pPr marL="457200" lvl="1" indent="0">
              <a:buNone/>
            </a:pPr>
            <a:endParaRPr lang="en-US"/>
          </a:p>
          <a:p>
            <a:pPr marL="457200" lvl="1" indent="0">
              <a:buNone/>
            </a:pPr>
            <a:r>
              <a:rPr lang="en-US"/>
              <a:t>                                       ( El-</a:t>
            </a:r>
            <a:r>
              <a:rPr lang="en-US" err="1"/>
              <a:t>Solh</a:t>
            </a:r>
            <a:r>
              <a:rPr lang="en-US"/>
              <a:t> AA, et al Sleep Breath 2011)</a:t>
            </a:r>
          </a:p>
        </p:txBody>
      </p:sp>
    </p:spTree>
    <p:extLst>
      <p:ext uri="{BB962C8B-B14F-4D97-AF65-F5344CB8AC3E}">
        <p14:creationId xmlns:p14="http://schemas.microsoft.com/office/powerpoint/2010/main" val="1717277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5C2B-1C86-EA4A-AB43-C560CEE1792D}"/>
              </a:ext>
            </a:extLst>
          </p:cNvPr>
          <p:cNvSpPr>
            <a:spLocks noGrp="1"/>
          </p:cNvSpPr>
          <p:nvPr>
            <p:ph type="title"/>
          </p:nvPr>
        </p:nvSpPr>
        <p:spPr/>
        <p:txBody>
          <a:bodyPr/>
          <a:lstStyle/>
          <a:p>
            <a:r>
              <a:rPr lang="en-US"/>
              <a:t>Sleep Adjusted Residual AHI (SARAH INDEX)</a:t>
            </a:r>
          </a:p>
        </p:txBody>
      </p:sp>
      <p:sp>
        <p:nvSpPr>
          <p:cNvPr id="3" name="Content Placeholder 2">
            <a:extLst>
              <a:ext uri="{FF2B5EF4-FFF2-40B4-BE49-F238E27FC236}">
                <a16:creationId xmlns:a16="http://schemas.microsoft.com/office/drawing/2014/main" id="{0C426AD3-C27F-C346-AF42-400A53FCB703}"/>
              </a:ext>
            </a:extLst>
          </p:cNvPr>
          <p:cNvSpPr>
            <a:spLocks noGrp="1"/>
          </p:cNvSpPr>
          <p:nvPr>
            <p:ph idx="1"/>
          </p:nvPr>
        </p:nvSpPr>
        <p:spPr/>
        <p:txBody>
          <a:bodyPr/>
          <a:lstStyle/>
          <a:p>
            <a:r>
              <a:rPr lang="en-US"/>
              <a:t>Evidence of equivalent health outcomes between OA’s and CPAP suggest that real-world treatment effectiveness is not captured by just the efficacy of the treatment.</a:t>
            </a:r>
          </a:p>
          <a:p>
            <a:r>
              <a:rPr lang="en-US"/>
              <a:t>The different treatment profiles of CPAP (high efficacy/low adherence) and oral appliances (moderate efficacy/high adherence) may conceptually result in similar profiles of treatment effectiveness.</a:t>
            </a:r>
          </a:p>
        </p:txBody>
      </p:sp>
    </p:spTree>
    <p:extLst>
      <p:ext uri="{BB962C8B-B14F-4D97-AF65-F5344CB8AC3E}">
        <p14:creationId xmlns:p14="http://schemas.microsoft.com/office/powerpoint/2010/main" val="3170045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AB3-96AA-EC4B-8DDF-AFA2717858D8}"/>
              </a:ext>
            </a:extLst>
          </p:cNvPr>
          <p:cNvSpPr>
            <a:spLocks noGrp="1"/>
          </p:cNvSpPr>
          <p:nvPr>
            <p:ph type="title"/>
          </p:nvPr>
        </p:nvSpPr>
        <p:spPr/>
        <p:txBody>
          <a:bodyPr>
            <a:normAutofit/>
          </a:bodyPr>
          <a:lstStyle/>
          <a:p>
            <a:r>
              <a:rPr lang="en-US"/>
              <a:t>Sleep Adjusted Residual AHI (SARAH INDEX)</a:t>
            </a:r>
            <a:br>
              <a:rPr lang="en-US"/>
            </a:br>
            <a:endParaRPr lang="en-US"/>
          </a:p>
        </p:txBody>
      </p:sp>
      <p:sp>
        <p:nvSpPr>
          <p:cNvPr id="3" name="Content Placeholder 2">
            <a:extLst>
              <a:ext uri="{FF2B5EF4-FFF2-40B4-BE49-F238E27FC236}">
                <a16:creationId xmlns:a16="http://schemas.microsoft.com/office/drawing/2014/main" id="{1F554022-D344-D647-AAB3-62E09888FE79}"/>
              </a:ext>
            </a:extLst>
          </p:cNvPr>
          <p:cNvSpPr>
            <a:spLocks noGrp="1"/>
          </p:cNvSpPr>
          <p:nvPr>
            <p:ph idx="1"/>
          </p:nvPr>
        </p:nvSpPr>
        <p:spPr/>
        <p:txBody>
          <a:bodyPr/>
          <a:lstStyle/>
          <a:p>
            <a:r>
              <a:rPr lang="en-US"/>
              <a:t>Treatment effectiveness is a composite of efficacy and the hours of treatment usage.</a:t>
            </a:r>
          </a:p>
          <a:p>
            <a:r>
              <a:rPr lang="en-US"/>
              <a:t>As an example, MAS may be only ½ as efficacious as CPAP, but compliance is two-fold greater.</a:t>
            </a:r>
          </a:p>
          <a:p>
            <a:r>
              <a:rPr lang="en-US"/>
              <a:t>Despite these different treatment profiles, both treatments have similar overall effectiveness in relieving OSA.</a:t>
            </a:r>
          </a:p>
          <a:p>
            <a:r>
              <a:rPr lang="en-US"/>
              <a:t>This reflects many patients  in the real world!!</a:t>
            </a:r>
          </a:p>
        </p:txBody>
      </p:sp>
    </p:spTree>
    <p:extLst>
      <p:ext uri="{BB962C8B-B14F-4D97-AF65-F5344CB8AC3E}">
        <p14:creationId xmlns:p14="http://schemas.microsoft.com/office/powerpoint/2010/main" val="2035778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455C-E758-CF4C-92DB-AD1E8BD16109}"/>
              </a:ext>
            </a:extLst>
          </p:cNvPr>
          <p:cNvSpPr>
            <a:spLocks noGrp="1"/>
          </p:cNvSpPr>
          <p:nvPr>
            <p:ph type="title"/>
          </p:nvPr>
        </p:nvSpPr>
        <p:spPr/>
        <p:txBody>
          <a:bodyPr/>
          <a:lstStyle/>
          <a:p>
            <a:r>
              <a:rPr lang="en-US"/>
              <a:t>Sleep Adjusted Residual AHI (SARAH INDEX)</a:t>
            </a:r>
          </a:p>
        </p:txBody>
      </p:sp>
      <p:sp>
        <p:nvSpPr>
          <p:cNvPr id="3" name="Content Placeholder 2">
            <a:extLst>
              <a:ext uri="{FF2B5EF4-FFF2-40B4-BE49-F238E27FC236}">
                <a16:creationId xmlns:a16="http://schemas.microsoft.com/office/drawing/2014/main" id="{05612B07-763F-B24D-A1E9-E1B9EA27A95C}"/>
              </a:ext>
            </a:extLst>
          </p:cNvPr>
          <p:cNvSpPr>
            <a:spLocks noGrp="1"/>
          </p:cNvSpPr>
          <p:nvPr>
            <p:ph idx="1"/>
          </p:nvPr>
        </p:nvSpPr>
        <p:spPr/>
        <p:txBody>
          <a:bodyPr/>
          <a:lstStyle/>
          <a:p>
            <a:r>
              <a:rPr lang="en-US"/>
              <a:t>A more representative measure of treatment effectiveness than AHI (treatment) should also take into account hours ON treatment (AHI Treatment) and hours OFF treatment (AHI Untreated) for the TOTAL sleep period.</a:t>
            </a:r>
          </a:p>
          <a:p>
            <a:r>
              <a:rPr lang="en-US"/>
              <a:t>This index accounts for these additional factors in order to assess a more accurate measure of treatment effectiveness which has been called the Sleep Adjusted Residual AHI or SARAH INDEX.</a:t>
            </a:r>
          </a:p>
        </p:txBody>
      </p:sp>
    </p:spTree>
    <p:extLst>
      <p:ext uri="{BB962C8B-B14F-4D97-AF65-F5344CB8AC3E}">
        <p14:creationId xmlns:p14="http://schemas.microsoft.com/office/powerpoint/2010/main" val="1566394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099B-B7A5-2942-A87A-0136F58CE7C8}"/>
              </a:ext>
            </a:extLst>
          </p:cNvPr>
          <p:cNvSpPr>
            <a:spLocks noGrp="1"/>
          </p:cNvSpPr>
          <p:nvPr>
            <p:ph type="title"/>
          </p:nvPr>
        </p:nvSpPr>
        <p:spPr/>
        <p:txBody>
          <a:bodyPr/>
          <a:lstStyle/>
          <a:p>
            <a:r>
              <a:rPr lang="en-US"/>
              <a:t>Sleep Adjusted Residual AHI (SARAH INDEX)</a:t>
            </a:r>
          </a:p>
        </p:txBody>
      </p:sp>
      <p:sp>
        <p:nvSpPr>
          <p:cNvPr id="3" name="Content Placeholder 2">
            <a:extLst>
              <a:ext uri="{FF2B5EF4-FFF2-40B4-BE49-F238E27FC236}">
                <a16:creationId xmlns:a16="http://schemas.microsoft.com/office/drawing/2014/main" id="{F0155E4B-DA35-6E4C-8DB9-D6AA24010912}"/>
              </a:ext>
            </a:extLst>
          </p:cNvPr>
          <p:cNvSpPr>
            <a:spLocks noGrp="1"/>
          </p:cNvSpPr>
          <p:nvPr>
            <p:ph idx="1"/>
          </p:nvPr>
        </p:nvSpPr>
        <p:spPr/>
        <p:txBody>
          <a:bodyPr/>
          <a:lstStyle/>
          <a:p>
            <a:r>
              <a:rPr lang="en-US"/>
              <a:t>Sleep Adjusted Residual AHI (SARAH INDEX) =</a:t>
            </a:r>
          </a:p>
          <a:p>
            <a:pPr marL="0" indent="0">
              <a:buNone/>
            </a:pPr>
            <a:r>
              <a:rPr lang="en-US"/>
              <a:t>   (AHI treatment x </a:t>
            </a:r>
            <a:r>
              <a:rPr lang="en-US" err="1"/>
              <a:t>hrs</a:t>
            </a:r>
            <a:r>
              <a:rPr lang="en-US"/>
              <a:t> treatment) + (AHI untreated x </a:t>
            </a:r>
            <a:r>
              <a:rPr lang="en-US" err="1"/>
              <a:t>hrs</a:t>
            </a:r>
            <a:r>
              <a:rPr lang="en-US"/>
              <a:t> untreated)</a:t>
            </a:r>
          </a:p>
          <a:p>
            <a:pPr marL="0" indent="0">
              <a:buNone/>
            </a:pPr>
            <a:r>
              <a:rPr lang="en-US"/>
              <a:t>            divided by Hours of Total Sleep Time</a:t>
            </a:r>
          </a:p>
          <a:p>
            <a:pPr marL="0" indent="0">
              <a:buNone/>
            </a:pPr>
            <a:endParaRPr lang="en-US"/>
          </a:p>
          <a:p>
            <a:pPr marL="0" indent="0">
              <a:buNone/>
            </a:pPr>
            <a:r>
              <a:rPr lang="en-US"/>
              <a:t>     Since this index incorporates currently overlooked factors it could be    	a more accurate measure of treatment effectiveness and will 	better align with downstream health benefits. </a:t>
            </a:r>
          </a:p>
        </p:txBody>
      </p:sp>
    </p:spTree>
    <p:extLst>
      <p:ext uri="{BB962C8B-B14F-4D97-AF65-F5344CB8AC3E}">
        <p14:creationId xmlns:p14="http://schemas.microsoft.com/office/powerpoint/2010/main" val="3546498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A25E-F245-CC45-98BB-81C121F1DC34}"/>
              </a:ext>
            </a:extLst>
          </p:cNvPr>
          <p:cNvSpPr>
            <a:spLocks noGrp="1"/>
          </p:cNvSpPr>
          <p:nvPr>
            <p:ph type="title"/>
          </p:nvPr>
        </p:nvSpPr>
        <p:spPr/>
        <p:txBody>
          <a:bodyPr/>
          <a:lstStyle/>
          <a:p>
            <a:r>
              <a:rPr lang="en-US"/>
              <a:t>AHI and SARAH INDEX: CPAP vs MAS</a:t>
            </a:r>
          </a:p>
        </p:txBody>
      </p:sp>
      <p:sp>
        <p:nvSpPr>
          <p:cNvPr id="3" name="Content Placeholder 2">
            <a:extLst>
              <a:ext uri="{FF2B5EF4-FFF2-40B4-BE49-F238E27FC236}">
                <a16:creationId xmlns:a16="http://schemas.microsoft.com/office/drawing/2014/main" id="{BACB6370-FBDB-B246-A13F-3D606A2E20DE}"/>
              </a:ext>
            </a:extLst>
          </p:cNvPr>
          <p:cNvSpPr>
            <a:spLocks noGrp="1"/>
          </p:cNvSpPr>
          <p:nvPr>
            <p:ph idx="1"/>
          </p:nvPr>
        </p:nvSpPr>
        <p:spPr/>
        <p:txBody>
          <a:bodyPr>
            <a:normAutofit/>
          </a:bodyPr>
          <a:lstStyle/>
          <a:p>
            <a:r>
              <a:rPr lang="en-US"/>
              <a:t>Oral Appliances were non-inferior to CPAP across a range of health outcomes in predominately moderate-severe patients.</a:t>
            </a:r>
          </a:p>
          <a:p>
            <a:r>
              <a:rPr lang="en-US"/>
              <a:t>No between-treatment differences in cardiovascular (24-h BP, arterial stiffness), neurobehavioral (subjective sleepiness, driving stimulator performance), or quality of life outcomes.</a:t>
            </a:r>
          </a:p>
          <a:p>
            <a:r>
              <a:rPr lang="en-US"/>
              <a:t>Efficacy and compliance profiles of CPAP and oral appliance therapy suggest that superior CPAP efficacy may be offset by greater oral appliance usage.</a:t>
            </a:r>
          </a:p>
          <a:p>
            <a:pPr marL="0" indent="0">
              <a:buNone/>
            </a:pPr>
            <a:r>
              <a:rPr lang="en-US"/>
              <a:t>                                                               Phillips et al (2013)</a:t>
            </a:r>
          </a:p>
          <a:p>
            <a:pPr marL="3657600" lvl="8" indent="0">
              <a:buNone/>
            </a:pPr>
            <a:endParaRPr lang="en-US"/>
          </a:p>
        </p:txBody>
      </p:sp>
    </p:spTree>
    <p:extLst>
      <p:ext uri="{BB962C8B-B14F-4D97-AF65-F5344CB8AC3E}">
        <p14:creationId xmlns:p14="http://schemas.microsoft.com/office/powerpoint/2010/main" val="26417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not CPAP?</a:t>
            </a:r>
          </a:p>
        </p:txBody>
      </p:sp>
      <p:sp>
        <p:nvSpPr>
          <p:cNvPr id="3" name="Content Placeholder 2"/>
          <p:cNvSpPr>
            <a:spLocks noGrp="1"/>
          </p:cNvSpPr>
          <p:nvPr>
            <p:ph idx="1"/>
          </p:nvPr>
        </p:nvSpPr>
        <p:spPr/>
        <p:txBody>
          <a:bodyPr/>
          <a:lstStyle/>
          <a:p>
            <a:r>
              <a:rPr lang="en-US"/>
              <a:t>Lab titrations and in home </a:t>
            </a:r>
            <a:r>
              <a:rPr lang="en-US" err="1"/>
              <a:t>AutoPAP</a:t>
            </a:r>
            <a:r>
              <a:rPr lang="en-US"/>
              <a:t> titrations give a high level of confidence of the efficacy of CPAP in the treatment of OSA.</a:t>
            </a:r>
          </a:p>
          <a:p>
            <a:r>
              <a:rPr lang="en-US"/>
              <a:t>Pulmonologists and Sleep Physicians prefer CPAP due to the high level of efficacy in the treatment of OSA.</a:t>
            </a:r>
          </a:p>
          <a:p>
            <a:r>
              <a:rPr lang="en-US"/>
              <a:t>Numerous DME providers are available to dispense CPAP, supplies, and mask changes as necessary.</a:t>
            </a:r>
          </a:p>
        </p:txBody>
      </p:sp>
    </p:spTree>
    <p:extLst>
      <p:ext uri="{BB962C8B-B14F-4D97-AF65-F5344CB8AC3E}">
        <p14:creationId xmlns:p14="http://schemas.microsoft.com/office/powerpoint/2010/main" val="34865358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Strategy for Oral Appliance Acceptance</a:t>
            </a:r>
          </a:p>
        </p:txBody>
      </p:sp>
      <p:sp>
        <p:nvSpPr>
          <p:cNvPr id="3" name="Content Placeholder 2"/>
          <p:cNvSpPr>
            <a:spLocks noGrp="1"/>
          </p:cNvSpPr>
          <p:nvPr>
            <p:ph idx="1"/>
          </p:nvPr>
        </p:nvSpPr>
        <p:spPr/>
        <p:txBody>
          <a:bodyPr>
            <a:normAutofit/>
          </a:bodyPr>
          <a:lstStyle/>
          <a:p>
            <a:r>
              <a:rPr lang="en-US"/>
              <a:t>Medical education via conferences &amp; seminars</a:t>
            </a:r>
          </a:p>
          <a:p>
            <a:r>
              <a:rPr lang="en-US"/>
              <a:t>OSA education in dental schools</a:t>
            </a:r>
          </a:p>
          <a:p>
            <a:r>
              <a:rPr lang="en-US"/>
              <a:t>Screening initiative in all dental offices</a:t>
            </a:r>
          </a:p>
          <a:p>
            <a:r>
              <a:rPr lang="en-US"/>
              <a:t>Screening in primary care offices</a:t>
            </a:r>
          </a:p>
          <a:p>
            <a:r>
              <a:rPr lang="en-US"/>
              <a:t>Efficacy studies and guided research</a:t>
            </a:r>
          </a:p>
          <a:p>
            <a:r>
              <a:rPr lang="en-US"/>
              <a:t>Direct to consumer marketing to increase awareness of OSA</a:t>
            </a:r>
          </a:p>
          <a:p>
            <a:r>
              <a:rPr lang="en-US"/>
              <a:t>Partnerships to increase awareness of OSA, drive sales and scale growth</a:t>
            </a:r>
          </a:p>
        </p:txBody>
      </p:sp>
    </p:spTree>
    <p:extLst>
      <p:ext uri="{BB962C8B-B14F-4D97-AF65-F5344CB8AC3E}">
        <p14:creationId xmlns:p14="http://schemas.microsoft.com/office/powerpoint/2010/main" val="3537327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E7AE-1825-8F40-84E6-F5F67457E71B}"/>
              </a:ext>
            </a:extLst>
          </p:cNvPr>
          <p:cNvSpPr>
            <a:spLocks noGrp="1"/>
          </p:cNvSpPr>
          <p:nvPr>
            <p:ph type="title"/>
          </p:nvPr>
        </p:nvSpPr>
        <p:spPr/>
        <p:txBody>
          <a:bodyPr/>
          <a:lstStyle/>
          <a:p>
            <a:r>
              <a:rPr lang="en-US"/>
              <a:t>Strategy for Physician Acceptance of OAT</a:t>
            </a:r>
          </a:p>
        </p:txBody>
      </p:sp>
      <p:sp>
        <p:nvSpPr>
          <p:cNvPr id="3" name="Content Placeholder 2">
            <a:extLst>
              <a:ext uri="{FF2B5EF4-FFF2-40B4-BE49-F238E27FC236}">
                <a16:creationId xmlns:a16="http://schemas.microsoft.com/office/drawing/2014/main" id="{00D29FB7-1DEB-104F-BEE7-83D790326EE1}"/>
              </a:ext>
            </a:extLst>
          </p:cNvPr>
          <p:cNvSpPr>
            <a:spLocks noGrp="1"/>
          </p:cNvSpPr>
          <p:nvPr>
            <p:ph idx="1"/>
          </p:nvPr>
        </p:nvSpPr>
        <p:spPr/>
        <p:txBody>
          <a:bodyPr/>
          <a:lstStyle/>
          <a:p>
            <a:r>
              <a:rPr lang="en-US" dirty="0"/>
              <a:t>Side effects are minimal and may be managed with little difficulty</a:t>
            </a:r>
          </a:p>
          <a:p>
            <a:r>
              <a:rPr lang="en-US" dirty="0"/>
              <a:t>Dentists will provide the oral appliance upon referral of the sleep physician</a:t>
            </a:r>
          </a:p>
          <a:p>
            <a:r>
              <a:rPr lang="en-US" dirty="0"/>
              <a:t>After titrating the appliance, the dentist refers the patient back to the physician for efficacy studies</a:t>
            </a:r>
          </a:p>
          <a:p>
            <a:r>
              <a:rPr lang="en-US" dirty="0" err="1"/>
              <a:t>ProSomnus</a:t>
            </a:r>
            <a:r>
              <a:rPr lang="en-US" dirty="0"/>
              <a:t> establishes a network of qualified dentists</a:t>
            </a:r>
          </a:p>
          <a:p>
            <a:endParaRPr lang="en-US" dirty="0"/>
          </a:p>
          <a:p>
            <a:endParaRPr lang="en-US" dirty="0"/>
          </a:p>
        </p:txBody>
      </p:sp>
    </p:spTree>
    <p:extLst>
      <p:ext uri="{BB962C8B-B14F-4D97-AF65-F5344CB8AC3E}">
        <p14:creationId xmlns:p14="http://schemas.microsoft.com/office/powerpoint/2010/main" val="863403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A3FD-78FF-E44C-94A1-F3DA6927CC2A}"/>
              </a:ext>
            </a:extLst>
          </p:cNvPr>
          <p:cNvSpPr>
            <a:spLocks noGrp="1"/>
          </p:cNvSpPr>
          <p:nvPr>
            <p:ph type="title"/>
          </p:nvPr>
        </p:nvSpPr>
        <p:spPr/>
        <p:txBody>
          <a:bodyPr/>
          <a:lstStyle/>
          <a:p>
            <a:r>
              <a:rPr lang="en-US"/>
              <a:t>Strategy for Physician Acceptance of OAT</a:t>
            </a:r>
          </a:p>
        </p:txBody>
      </p:sp>
      <p:sp>
        <p:nvSpPr>
          <p:cNvPr id="3" name="Content Placeholder 2">
            <a:extLst>
              <a:ext uri="{FF2B5EF4-FFF2-40B4-BE49-F238E27FC236}">
                <a16:creationId xmlns:a16="http://schemas.microsoft.com/office/drawing/2014/main" id="{AB7B7832-AFA0-5644-9DAE-7EF8F655E6E9}"/>
              </a:ext>
            </a:extLst>
          </p:cNvPr>
          <p:cNvSpPr>
            <a:spLocks noGrp="1"/>
          </p:cNvSpPr>
          <p:nvPr>
            <p:ph idx="1"/>
          </p:nvPr>
        </p:nvSpPr>
        <p:spPr/>
        <p:txBody>
          <a:bodyPr/>
          <a:lstStyle/>
          <a:p>
            <a:r>
              <a:rPr lang="en-US"/>
              <a:t>Education about “mean disease alleviation”</a:t>
            </a:r>
          </a:p>
          <a:p>
            <a:r>
              <a:rPr lang="en-US"/>
              <a:t>Effectiveness is a reflection of compliance and not just efficacy</a:t>
            </a:r>
          </a:p>
          <a:p>
            <a:r>
              <a:rPr lang="en-US"/>
              <a:t>Education about Effective AHI</a:t>
            </a:r>
          </a:p>
          <a:p>
            <a:r>
              <a:rPr lang="en-US"/>
              <a:t>Efficacy studies on patients with OAT for OSA at all level of severity</a:t>
            </a:r>
          </a:p>
          <a:p>
            <a:r>
              <a:rPr lang="en-US"/>
              <a:t>Emphasis on the strength of combination therapy</a:t>
            </a:r>
          </a:p>
          <a:p>
            <a:r>
              <a:rPr lang="en-US"/>
              <a:t>Patient preference improves compliance!</a:t>
            </a:r>
          </a:p>
        </p:txBody>
      </p:sp>
    </p:spTree>
    <p:extLst>
      <p:ext uri="{BB962C8B-B14F-4D97-AF65-F5344CB8AC3E}">
        <p14:creationId xmlns:p14="http://schemas.microsoft.com/office/powerpoint/2010/main" val="3248793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5A68-E844-AA47-935A-3D9D0509F412}"/>
              </a:ext>
            </a:extLst>
          </p:cNvPr>
          <p:cNvSpPr>
            <a:spLocks noGrp="1"/>
          </p:cNvSpPr>
          <p:nvPr>
            <p:ph type="title"/>
          </p:nvPr>
        </p:nvSpPr>
        <p:spPr/>
        <p:txBody>
          <a:bodyPr/>
          <a:lstStyle/>
          <a:p>
            <a:r>
              <a:rPr lang="en-US"/>
              <a:t>OAT Awareness and Perceptions Survey</a:t>
            </a:r>
          </a:p>
        </p:txBody>
      </p:sp>
      <p:sp>
        <p:nvSpPr>
          <p:cNvPr id="3" name="Content Placeholder 2">
            <a:extLst>
              <a:ext uri="{FF2B5EF4-FFF2-40B4-BE49-F238E27FC236}">
                <a16:creationId xmlns:a16="http://schemas.microsoft.com/office/drawing/2014/main" id="{EFC17584-415A-284E-96BB-D9168496DC98}"/>
              </a:ext>
            </a:extLst>
          </p:cNvPr>
          <p:cNvSpPr>
            <a:spLocks noGrp="1"/>
          </p:cNvSpPr>
          <p:nvPr>
            <p:ph idx="1"/>
          </p:nvPr>
        </p:nvSpPr>
        <p:spPr/>
        <p:txBody>
          <a:bodyPr/>
          <a:lstStyle/>
          <a:p>
            <a:r>
              <a:rPr lang="en-US"/>
              <a:t>Online Survey between 12/2/15 and 12/29/15.</a:t>
            </a:r>
          </a:p>
          <a:p>
            <a:r>
              <a:rPr lang="en-US"/>
              <a:t>Targeted sleep medicine professionals:</a:t>
            </a:r>
          </a:p>
          <a:p>
            <a:pPr lvl="1"/>
            <a:r>
              <a:rPr lang="en-US"/>
              <a:t>64%   Sleep center director, supervisor, or manager</a:t>
            </a:r>
          </a:p>
          <a:p>
            <a:pPr lvl="1"/>
            <a:r>
              <a:rPr lang="en-US"/>
              <a:t>23%   Sleep Medicine physician</a:t>
            </a:r>
          </a:p>
          <a:p>
            <a:pPr lvl="1"/>
            <a:r>
              <a:rPr lang="en-US"/>
              <a:t>4%     Pulmonologist</a:t>
            </a:r>
          </a:p>
          <a:p>
            <a:pPr lvl="1"/>
            <a:r>
              <a:rPr lang="en-US"/>
              <a:t>4%     Neurologist</a:t>
            </a:r>
          </a:p>
          <a:p>
            <a:pPr lvl="1"/>
            <a:r>
              <a:rPr lang="en-US"/>
              <a:t>2%     Otolaryngologist</a:t>
            </a:r>
          </a:p>
          <a:p>
            <a:pPr marL="457200" lvl="1" indent="0">
              <a:buNone/>
            </a:pPr>
            <a:r>
              <a:rPr lang="en-US"/>
              <a:t>                                                   (Sleep Review 2016)</a:t>
            </a:r>
          </a:p>
        </p:txBody>
      </p:sp>
    </p:spTree>
    <p:extLst>
      <p:ext uri="{BB962C8B-B14F-4D97-AF65-F5344CB8AC3E}">
        <p14:creationId xmlns:p14="http://schemas.microsoft.com/office/powerpoint/2010/main" val="3503346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4986-130E-304C-9D41-73581CB9D48E}"/>
              </a:ext>
            </a:extLst>
          </p:cNvPr>
          <p:cNvSpPr>
            <a:spLocks noGrp="1"/>
          </p:cNvSpPr>
          <p:nvPr>
            <p:ph type="title"/>
          </p:nvPr>
        </p:nvSpPr>
        <p:spPr/>
        <p:txBody>
          <a:bodyPr/>
          <a:lstStyle/>
          <a:p>
            <a:r>
              <a:rPr lang="en-US"/>
              <a:t>OAT Awareness and Perceptions Survey</a:t>
            </a:r>
          </a:p>
        </p:txBody>
      </p:sp>
      <p:sp>
        <p:nvSpPr>
          <p:cNvPr id="3" name="Content Placeholder 2">
            <a:extLst>
              <a:ext uri="{FF2B5EF4-FFF2-40B4-BE49-F238E27FC236}">
                <a16:creationId xmlns:a16="http://schemas.microsoft.com/office/drawing/2014/main" id="{3B735994-6956-B54C-A27B-BFC7B301E5EF}"/>
              </a:ext>
            </a:extLst>
          </p:cNvPr>
          <p:cNvSpPr>
            <a:spLocks noGrp="1"/>
          </p:cNvSpPr>
          <p:nvPr>
            <p:ph idx="1"/>
          </p:nvPr>
        </p:nvSpPr>
        <p:spPr/>
        <p:txBody>
          <a:bodyPr/>
          <a:lstStyle/>
          <a:p>
            <a:r>
              <a:rPr lang="en-US"/>
              <a:t>Goal:   insights into what physicians and sleep directors think about OAT and what the considerations are when determining whether to refer an OSA patient to a dentist.</a:t>
            </a:r>
          </a:p>
          <a:p>
            <a:r>
              <a:rPr lang="en-US"/>
              <a:t>10 questions in length, developed by the editorial staff in conjunction with several editorial advisory board members.</a:t>
            </a:r>
          </a:p>
          <a:p>
            <a:r>
              <a:rPr lang="en-US"/>
              <a:t>Survey is considered to provide preliminary results that provide a general overview only.</a:t>
            </a:r>
          </a:p>
          <a:p>
            <a:r>
              <a:rPr lang="en-US"/>
              <a:t>Plan to conduct more focused surveys to more accurately predict practice behavior and redefine the questions.</a:t>
            </a:r>
          </a:p>
        </p:txBody>
      </p:sp>
    </p:spTree>
    <p:extLst>
      <p:ext uri="{BB962C8B-B14F-4D97-AF65-F5344CB8AC3E}">
        <p14:creationId xmlns:p14="http://schemas.microsoft.com/office/powerpoint/2010/main" val="2289708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DEE0-9A48-A543-9EF3-26973C27E5FD}"/>
              </a:ext>
            </a:extLst>
          </p:cNvPr>
          <p:cNvSpPr>
            <a:spLocks noGrp="1"/>
          </p:cNvSpPr>
          <p:nvPr>
            <p:ph type="title"/>
          </p:nvPr>
        </p:nvSpPr>
        <p:spPr/>
        <p:txBody>
          <a:bodyPr/>
          <a:lstStyle/>
          <a:p>
            <a:r>
              <a:rPr lang="en-US"/>
              <a:t>Top Reasons to Not Refer for OAT</a:t>
            </a:r>
          </a:p>
        </p:txBody>
      </p:sp>
      <p:sp>
        <p:nvSpPr>
          <p:cNvPr id="3" name="Content Placeholder 2">
            <a:extLst>
              <a:ext uri="{FF2B5EF4-FFF2-40B4-BE49-F238E27FC236}">
                <a16:creationId xmlns:a16="http://schemas.microsoft.com/office/drawing/2014/main" id="{ADF76F5D-F9C0-4648-8C43-3963B125B92B}"/>
              </a:ext>
            </a:extLst>
          </p:cNvPr>
          <p:cNvSpPr>
            <a:spLocks noGrp="1"/>
          </p:cNvSpPr>
          <p:nvPr>
            <p:ph idx="1"/>
          </p:nvPr>
        </p:nvSpPr>
        <p:spPr/>
        <p:txBody>
          <a:bodyPr/>
          <a:lstStyle/>
          <a:p>
            <a:r>
              <a:rPr lang="en-US"/>
              <a:t>“I want to try other strategies to get the patient CPAP adherent.”</a:t>
            </a:r>
          </a:p>
          <a:p>
            <a:r>
              <a:rPr lang="en-US"/>
              <a:t>”The patient won’t be able to afford an appliance.”</a:t>
            </a:r>
          </a:p>
          <a:p>
            <a:r>
              <a:rPr lang="en-US"/>
              <a:t>“The oral appliance may not be efficacious.”</a:t>
            </a:r>
          </a:p>
          <a:p>
            <a:r>
              <a:rPr lang="en-US"/>
              <a:t>“The oral appliance won’t record the patient’s adherence with the therapy.”</a:t>
            </a:r>
          </a:p>
          <a:p>
            <a:pPr marL="0" indent="0">
              <a:buNone/>
            </a:pPr>
            <a:r>
              <a:rPr lang="en-US"/>
              <a:t>						</a:t>
            </a:r>
          </a:p>
          <a:p>
            <a:pPr marL="0" indent="0">
              <a:buNone/>
            </a:pPr>
            <a:r>
              <a:rPr lang="en-US"/>
              <a:t>					(Sleep Review 2016)</a:t>
            </a:r>
          </a:p>
          <a:p>
            <a:pPr marL="0" indent="0">
              <a:buNone/>
            </a:pPr>
            <a:endParaRPr lang="en-US"/>
          </a:p>
        </p:txBody>
      </p:sp>
    </p:spTree>
    <p:extLst>
      <p:ext uri="{BB962C8B-B14F-4D97-AF65-F5344CB8AC3E}">
        <p14:creationId xmlns:p14="http://schemas.microsoft.com/office/powerpoint/2010/main" val="3444939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63CA-0F1B-814C-A0FF-265867C33D5E}"/>
              </a:ext>
            </a:extLst>
          </p:cNvPr>
          <p:cNvSpPr>
            <a:spLocks noGrp="1"/>
          </p:cNvSpPr>
          <p:nvPr>
            <p:ph type="title"/>
          </p:nvPr>
        </p:nvSpPr>
        <p:spPr/>
        <p:txBody>
          <a:bodyPr/>
          <a:lstStyle/>
          <a:p>
            <a:r>
              <a:rPr lang="en-US"/>
              <a:t>Top Reasons to Not Refer for OAT</a:t>
            </a:r>
          </a:p>
        </p:txBody>
      </p:sp>
      <p:sp>
        <p:nvSpPr>
          <p:cNvPr id="3" name="Content Placeholder 2">
            <a:extLst>
              <a:ext uri="{FF2B5EF4-FFF2-40B4-BE49-F238E27FC236}">
                <a16:creationId xmlns:a16="http://schemas.microsoft.com/office/drawing/2014/main" id="{00BDCC09-3333-B24B-B736-C227634595E3}"/>
              </a:ext>
            </a:extLst>
          </p:cNvPr>
          <p:cNvSpPr>
            <a:spLocks noGrp="1"/>
          </p:cNvSpPr>
          <p:nvPr>
            <p:ph idx="1"/>
          </p:nvPr>
        </p:nvSpPr>
        <p:spPr/>
        <p:txBody>
          <a:bodyPr>
            <a:normAutofit/>
          </a:bodyPr>
          <a:lstStyle/>
          <a:p>
            <a:r>
              <a:rPr lang="en-US"/>
              <a:t>“The patient may develop side effects from using the oral appliance.”</a:t>
            </a:r>
          </a:p>
          <a:p>
            <a:r>
              <a:rPr lang="en-US"/>
              <a:t>“I worry dentists are acting outside the scope of practice in all or in part when treating OSA.”</a:t>
            </a:r>
          </a:p>
          <a:p>
            <a:r>
              <a:rPr lang="en-US"/>
              <a:t>“Patients ‘disappear’ when I refer them to a dentist.”</a:t>
            </a:r>
          </a:p>
          <a:p>
            <a:r>
              <a:rPr lang="en-US"/>
              <a:t>“I don’t know a local dentist who I trust with my patients.”</a:t>
            </a:r>
          </a:p>
          <a:p>
            <a:pPr marL="0" indent="0">
              <a:buNone/>
            </a:pPr>
            <a:r>
              <a:rPr lang="en-US"/>
              <a:t>                                   </a:t>
            </a:r>
          </a:p>
          <a:p>
            <a:pPr marL="0" indent="0">
              <a:buNone/>
            </a:pPr>
            <a:r>
              <a:rPr lang="en-US"/>
              <a:t>                                         (Sleep Review 2016)</a:t>
            </a:r>
          </a:p>
        </p:txBody>
      </p:sp>
    </p:spTree>
    <p:extLst>
      <p:ext uri="{BB962C8B-B14F-4D97-AF65-F5344CB8AC3E}">
        <p14:creationId xmlns:p14="http://schemas.microsoft.com/office/powerpoint/2010/main" val="4163844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DE30-3147-4142-BB1B-2B54082E9FE5}"/>
              </a:ext>
            </a:extLst>
          </p:cNvPr>
          <p:cNvSpPr>
            <a:spLocks noGrp="1"/>
          </p:cNvSpPr>
          <p:nvPr>
            <p:ph type="title"/>
          </p:nvPr>
        </p:nvSpPr>
        <p:spPr/>
        <p:txBody>
          <a:bodyPr/>
          <a:lstStyle/>
          <a:p>
            <a:r>
              <a:rPr lang="en-US"/>
              <a:t>Complications from CPAP</a:t>
            </a:r>
          </a:p>
        </p:txBody>
      </p:sp>
      <p:sp>
        <p:nvSpPr>
          <p:cNvPr id="3" name="Content Placeholder 2">
            <a:extLst>
              <a:ext uri="{FF2B5EF4-FFF2-40B4-BE49-F238E27FC236}">
                <a16:creationId xmlns:a16="http://schemas.microsoft.com/office/drawing/2014/main" id="{9D386F3E-92C0-5C47-8BAB-314EBB440885}"/>
              </a:ext>
            </a:extLst>
          </p:cNvPr>
          <p:cNvSpPr>
            <a:spLocks noGrp="1"/>
          </p:cNvSpPr>
          <p:nvPr>
            <p:ph idx="1"/>
          </p:nvPr>
        </p:nvSpPr>
        <p:spPr/>
        <p:txBody>
          <a:bodyPr/>
          <a:lstStyle/>
          <a:p>
            <a:r>
              <a:rPr lang="en-US"/>
              <a:t>Mask interface problems</a:t>
            </a:r>
          </a:p>
          <a:p>
            <a:r>
              <a:rPr lang="en-US"/>
              <a:t>Claustrophobia</a:t>
            </a:r>
          </a:p>
          <a:p>
            <a:r>
              <a:rPr lang="en-US"/>
              <a:t>Vasomotor rhinitis</a:t>
            </a:r>
          </a:p>
          <a:p>
            <a:r>
              <a:rPr lang="en-US"/>
              <a:t>Transient insomnia</a:t>
            </a:r>
          </a:p>
          <a:p>
            <a:r>
              <a:rPr lang="en-US"/>
              <a:t>Dry mouth</a:t>
            </a:r>
          </a:p>
          <a:p>
            <a:r>
              <a:rPr lang="en-US"/>
              <a:t>Aerophagia</a:t>
            </a:r>
          </a:p>
          <a:p>
            <a:r>
              <a:rPr lang="en-US"/>
              <a:t>Central or complex sleep apnea</a:t>
            </a:r>
          </a:p>
        </p:txBody>
      </p:sp>
    </p:spTree>
    <p:extLst>
      <p:ext uri="{BB962C8B-B14F-4D97-AF65-F5344CB8AC3E}">
        <p14:creationId xmlns:p14="http://schemas.microsoft.com/office/powerpoint/2010/main" val="12896831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1AB6-FDBF-544C-BA5D-C5860083C038}"/>
              </a:ext>
            </a:extLst>
          </p:cNvPr>
          <p:cNvSpPr>
            <a:spLocks noGrp="1"/>
          </p:cNvSpPr>
          <p:nvPr>
            <p:ph type="title"/>
          </p:nvPr>
        </p:nvSpPr>
        <p:spPr/>
        <p:txBody>
          <a:bodyPr/>
          <a:lstStyle/>
          <a:p>
            <a:r>
              <a:rPr lang="en-US"/>
              <a:t>Mask Interface Problems</a:t>
            </a:r>
          </a:p>
        </p:txBody>
      </p:sp>
      <p:sp>
        <p:nvSpPr>
          <p:cNvPr id="3" name="Content Placeholder 2">
            <a:extLst>
              <a:ext uri="{FF2B5EF4-FFF2-40B4-BE49-F238E27FC236}">
                <a16:creationId xmlns:a16="http://schemas.microsoft.com/office/drawing/2014/main" id="{F75FCF6D-CCDE-044C-A979-3DA46420F37E}"/>
              </a:ext>
            </a:extLst>
          </p:cNvPr>
          <p:cNvSpPr>
            <a:spLocks noGrp="1"/>
          </p:cNvSpPr>
          <p:nvPr>
            <p:ph idx="1"/>
          </p:nvPr>
        </p:nvSpPr>
        <p:spPr/>
        <p:txBody>
          <a:bodyPr/>
          <a:lstStyle/>
          <a:p>
            <a:r>
              <a:rPr lang="en-US"/>
              <a:t>Skin irritation</a:t>
            </a:r>
          </a:p>
          <a:p>
            <a:r>
              <a:rPr lang="en-US"/>
              <a:t>Skin breakdown</a:t>
            </a:r>
          </a:p>
          <a:p>
            <a:r>
              <a:rPr lang="en-US"/>
              <a:t>Change in dentitions</a:t>
            </a:r>
          </a:p>
          <a:p>
            <a:r>
              <a:rPr lang="en-US"/>
              <a:t>Mask discomfort</a:t>
            </a:r>
          </a:p>
        </p:txBody>
      </p:sp>
    </p:spTree>
    <p:extLst>
      <p:ext uri="{BB962C8B-B14F-4D97-AF65-F5344CB8AC3E}">
        <p14:creationId xmlns:p14="http://schemas.microsoft.com/office/powerpoint/2010/main" val="1158422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F195-DDDE-0742-811F-43A91D519BF4}"/>
              </a:ext>
            </a:extLst>
          </p:cNvPr>
          <p:cNvSpPr>
            <a:spLocks noGrp="1"/>
          </p:cNvSpPr>
          <p:nvPr>
            <p:ph type="title"/>
          </p:nvPr>
        </p:nvSpPr>
        <p:spPr/>
        <p:txBody>
          <a:bodyPr/>
          <a:lstStyle/>
          <a:p>
            <a:r>
              <a:rPr lang="en-US"/>
              <a:t>Conclusions : Physician Acceptance</a:t>
            </a:r>
          </a:p>
        </p:txBody>
      </p:sp>
      <p:sp>
        <p:nvSpPr>
          <p:cNvPr id="3" name="Content Placeholder 2">
            <a:extLst>
              <a:ext uri="{FF2B5EF4-FFF2-40B4-BE49-F238E27FC236}">
                <a16:creationId xmlns:a16="http://schemas.microsoft.com/office/drawing/2014/main" id="{DAFB4E85-6E5E-F446-B97E-9906B0EE8E83}"/>
              </a:ext>
            </a:extLst>
          </p:cNvPr>
          <p:cNvSpPr>
            <a:spLocks noGrp="1"/>
          </p:cNvSpPr>
          <p:nvPr>
            <p:ph idx="1"/>
          </p:nvPr>
        </p:nvSpPr>
        <p:spPr/>
        <p:txBody>
          <a:bodyPr>
            <a:normAutofit/>
          </a:bodyPr>
          <a:lstStyle/>
          <a:p>
            <a:r>
              <a:rPr lang="en-US"/>
              <a:t>Efficacy studies are critical to physician acceptance!!</a:t>
            </a:r>
          </a:p>
          <a:p>
            <a:r>
              <a:rPr lang="en-US"/>
              <a:t>Patient comfort and compliance are marketing points!!</a:t>
            </a:r>
          </a:p>
          <a:p>
            <a:r>
              <a:rPr lang="en-US"/>
              <a:t>Open discussions of side effects of OAT.</a:t>
            </a:r>
          </a:p>
          <a:p>
            <a:r>
              <a:rPr lang="en-US"/>
              <a:t>Insurance coverage is essential to service large numbers of patients.</a:t>
            </a:r>
          </a:p>
          <a:p>
            <a:r>
              <a:rPr lang="en-US"/>
              <a:t>The introduction of the (PH) product will allow </a:t>
            </a:r>
            <a:r>
              <a:rPr lang="en-US" err="1"/>
              <a:t>ProSomnus</a:t>
            </a:r>
            <a:r>
              <a:rPr lang="en-US"/>
              <a:t> customers to treat their Medicare patients.</a:t>
            </a:r>
          </a:p>
          <a:p>
            <a:r>
              <a:rPr lang="en-US"/>
              <a:t>Combination therapy improves outcomes.</a:t>
            </a:r>
          </a:p>
        </p:txBody>
      </p:sp>
    </p:spTree>
    <p:extLst>
      <p:ext uri="{BB962C8B-B14F-4D97-AF65-F5344CB8AC3E}">
        <p14:creationId xmlns:p14="http://schemas.microsoft.com/office/powerpoint/2010/main" val="379372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CPAP: The Gold Standard!</a:t>
            </a:r>
          </a:p>
        </p:txBody>
      </p:sp>
      <p:sp>
        <p:nvSpPr>
          <p:cNvPr id="3" name="Content Placeholder 2"/>
          <p:cNvSpPr>
            <a:spLocks noGrp="1"/>
          </p:cNvSpPr>
          <p:nvPr>
            <p:ph idx="1"/>
          </p:nvPr>
        </p:nvSpPr>
        <p:spPr/>
        <p:txBody>
          <a:bodyPr>
            <a:normAutofit/>
          </a:bodyPr>
          <a:lstStyle/>
          <a:p>
            <a:r>
              <a:rPr lang="en-US" dirty="0"/>
              <a:t>Efficacy is 90-95% but compliance is &lt; 40%.</a:t>
            </a:r>
          </a:p>
          <a:p>
            <a:r>
              <a:rPr lang="en-US" dirty="0"/>
              <a:t>Compliance has not improved with smaller and quieter machines.</a:t>
            </a:r>
          </a:p>
          <a:p>
            <a:r>
              <a:rPr lang="en-US" dirty="0"/>
              <a:t>Traveling with CPAP (especially in airports) has become burdensome.</a:t>
            </a:r>
          </a:p>
          <a:p>
            <a:r>
              <a:rPr lang="en-US" dirty="0"/>
              <a:t>Ability to have electricity may be limited </a:t>
            </a:r>
            <a:r>
              <a:rPr lang="en-US"/>
              <a:t>with deployment.</a:t>
            </a:r>
          </a:p>
          <a:p>
            <a:r>
              <a:rPr lang="en-US" dirty="0"/>
              <a:t>Nasal congestion and URI limit the use of CPAP.</a:t>
            </a:r>
          </a:p>
          <a:p>
            <a:r>
              <a:rPr lang="en-US" dirty="0"/>
              <a:t>Many DME companies provide poor care and patients struggle to get supplies in a timely fashion.</a:t>
            </a:r>
          </a:p>
        </p:txBody>
      </p:sp>
    </p:spTree>
    <p:extLst>
      <p:ext uri="{BB962C8B-B14F-4D97-AF65-F5344CB8AC3E}">
        <p14:creationId xmlns:p14="http://schemas.microsoft.com/office/powerpoint/2010/main" val="35517491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8EA5-A934-2346-9A8B-8C25EB64B7D0}"/>
              </a:ext>
            </a:extLst>
          </p:cNvPr>
          <p:cNvSpPr>
            <a:spLocks noGrp="1"/>
          </p:cNvSpPr>
          <p:nvPr>
            <p:ph type="title"/>
          </p:nvPr>
        </p:nvSpPr>
        <p:spPr/>
        <p:txBody>
          <a:bodyPr/>
          <a:lstStyle/>
          <a:p>
            <a:r>
              <a:rPr lang="en-US"/>
              <a:t>Conclusions: Physician Acceptance</a:t>
            </a:r>
          </a:p>
        </p:txBody>
      </p:sp>
      <p:sp>
        <p:nvSpPr>
          <p:cNvPr id="3" name="Content Placeholder 2">
            <a:extLst>
              <a:ext uri="{FF2B5EF4-FFF2-40B4-BE49-F238E27FC236}">
                <a16:creationId xmlns:a16="http://schemas.microsoft.com/office/drawing/2014/main" id="{D7386980-4B50-3144-A953-8F00E9572F02}"/>
              </a:ext>
            </a:extLst>
          </p:cNvPr>
          <p:cNvSpPr>
            <a:spLocks noGrp="1"/>
          </p:cNvSpPr>
          <p:nvPr>
            <p:ph idx="1"/>
          </p:nvPr>
        </p:nvSpPr>
        <p:spPr/>
        <p:txBody>
          <a:bodyPr>
            <a:normAutofit/>
          </a:bodyPr>
          <a:lstStyle/>
          <a:p>
            <a:r>
              <a:rPr lang="en-US"/>
              <a:t>Embrace all the concerns that physicians have about OAT and use them as a guide to further acceptance!!</a:t>
            </a:r>
          </a:p>
          <a:p>
            <a:r>
              <a:rPr lang="en-US"/>
              <a:t>As more oral appliances are delivered, sleep physicians will generate more efficacy testing in their labs (with either PSG or HST).</a:t>
            </a:r>
          </a:p>
          <a:p>
            <a:r>
              <a:rPr lang="en-US"/>
              <a:t>Consider the Telemedicine approach as a viable alternative treatment paradigm which ultimately will drive business to the sleep physicians.</a:t>
            </a:r>
          </a:p>
          <a:p>
            <a:r>
              <a:rPr lang="en-US"/>
              <a:t>Emphasize the choice and efficacy of OAT in mild to moderate OSA patients as it is consistent with the guidelines of the AASM.</a:t>
            </a:r>
          </a:p>
        </p:txBody>
      </p:sp>
    </p:spTree>
    <p:extLst>
      <p:ext uri="{BB962C8B-B14F-4D97-AF65-F5344CB8AC3E}">
        <p14:creationId xmlns:p14="http://schemas.microsoft.com/office/powerpoint/2010/main" val="39567640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CPAP: the Gold “Plated” Standard</a:t>
            </a:r>
          </a:p>
        </p:txBody>
      </p:sp>
      <p:sp>
        <p:nvSpPr>
          <p:cNvPr id="3" name="Content Placeholder 2"/>
          <p:cNvSpPr>
            <a:spLocks noGrp="1"/>
          </p:cNvSpPr>
          <p:nvPr>
            <p:ph idx="1"/>
          </p:nvPr>
        </p:nvSpPr>
        <p:spPr/>
        <p:txBody>
          <a:bodyPr>
            <a:normAutofit/>
          </a:bodyPr>
          <a:lstStyle/>
          <a:p>
            <a:r>
              <a:rPr lang="en-US"/>
              <a:t>Its time to change the so called label as the standard of care in the treatment of OSA.</a:t>
            </a:r>
          </a:p>
          <a:p>
            <a:r>
              <a:rPr lang="en-US"/>
              <a:t>OAT is not a new treatment for OSA.</a:t>
            </a:r>
          </a:p>
          <a:p>
            <a:r>
              <a:rPr lang="en-US"/>
              <a:t>The AASM guidelines recommend Oral Appliances in the treatment of patients with mild to moderate OSA as first line therapy in patients that prefer this treatment over CPAP.</a:t>
            </a:r>
          </a:p>
          <a:p>
            <a:r>
              <a:rPr lang="en-US"/>
              <a:t>Patients with severe OSA should have a trial of CPAP before treatment with OA’s (AASM guidelines).</a:t>
            </a:r>
          </a:p>
        </p:txBody>
      </p:sp>
    </p:spTree>
    <p:extLst>
      <p:ext uri="{BB962C8B-B14F-4D97-AF65-F5344CB8AC3E}">
        <p14:creationId xmlns:p14="http://schemas.microsoft.com/office/powerpoint/2010/main" val="592390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Efficacy of </a:t>
            </a:r>
            <a:r>
              <a:rPr lang="en-US" err="1"/>
              <a:t>ProSomnus</a:t>
            </a:r>
            <a:r>
              <a:rPr lang="en-US"/>
              <a:t> {IA}</a:t>
            </a:r>
          </a:p>
        </p:txBody>
      </p:sp>
      <p:sp>
        <p:nvSpPr>
          <p:cNvPr id="3" name="Content Placeholder 2"/>
          <p:cNvSpPr>
            <a:spLocks noGrp="1"/>
          </p:cNvSpPr>
          <p:nvPr>
            <p:ph idx="1"/>
          </p:nvPr>
        </p:nvSpPr>
        <p:spPr/>
        <p:txBody>
          <a:bodyPr/>
          <a:lstStyle/>
          <a:p>
            <a:r>
              <a:rPr lang="en-US"/>
              <a:t>39 year old ER Physician at Upstate Medical Center</a:t>
            </a:r>
          </a:p>
          <a:p>
            <a:r>
              <a:rPr lang="en-US"/>
              <a:t>Works day and night shifts; complains of </a:t>
            </a:r>
            <a:r>
              <a:rPr lang="en-US" err="1"/>
              <a:t>hypersomnolence</a:t>
            </a:r>
            <a:endParaRPr lang="en-US"/>
          </a:p>
          <a:p>
            <a:r>
              <a:rPr lang="en-US"/>
              <a:t>Fitted with </a:t>
            </a:r>
            <a:r>
              <a:rPr lang="en-US" err="1"/>
              <a:t>ProSomnus</a:t>
            </a:r>
            <a:r>
              <a:rPr lang="en-US"/>
              <a:t> {IA} titrated to U2/LO</a:t>
            </a:r>
          </a:p>
          <a:p>
            <a:pPr lvl="1"/>
            <a:r>
              <a:rPr lang="en-US"/>
              <a:t>AHI reduced from 21.1/hr-2/</a:t>
            </a:r>
            <a:r>
              <a:rPr lang="en-US" err="1"/>
              <a:t>hr</a:t>
            </a:r>
            <a:endParaRPr lang="en-US"/>
          </a:p>
          <a:p>
            <a:pPr lvl="1"/>
            <a:r>
              <a:rPr lang="en-US"/>
              <a:t>O2 Sat Nadir increased from 81%-91%</a:t>
            </a:r>
          </a:p>
          <a:p>
            <a:pPr lvl="1"/>
            <a:r>
              <a:rPr lang="en-US" err="1"/>
              <a:t>Hypersomnolence</a:t>
            </a:r>
            <a:r>
              <a:rPr lang="en-US"/>
              <a:t> persists, started on Provigil 200mg </a:t>
            </a:r>
            <a:r>
              <a:rPr lang="en-US" err="1"/>
              <a:t>qd</a:t>
            </a:r>
            <a:endParaRPr lang="en-US"/>
          </a:p>
          <a:p>
            <a:pPr lvl="1"/>
            <a:r>
              <a:rPr lang="en-US"/>
              <a:t>Will obtain PSG/MSLT to rule out Narcolepsy if necessary</a:t>
            </a:r>
          </a:p>
        </p:txBody>
      </p:sp>
    </p:spTree>
    <p:extLst>
      <p:ext uri="{BB962C8B-B14F-4D97-AF65-F5344CB8AC3E}">
        <p14:creationId xmlns:p14="http://schemas.microsoft.com/office/powerpoint/2010/main" val="22237135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Efficacy of </a:t>
            </a:r>
            <a:r>
              <a:rPr lang="en-US" err="1"/>
              <a:t>ProSomnus</a:t>
            </a:r>
            <a:r>
              <a:rPr lang="en-US"/>
              <a:t> {IA}</a:t>
            </a:r>
          </a:p>
        </p:txBody>
      </p:sp>
      <p:sp>
        <p:nvSpPr>
          <p:cNvPr id="3" name="Content Placeholder 2"/>
          <p:cNvSpPr>
            <a:spLocks noGrp="1"/>
          </p:cNvSpPr>
          <p:nvPr>
            <p:ph idx="1"/>
          </p:nvPr>
        </p:nvSpPr>
        <p:spPr/>
        <p:txBody>
          <a:bodyPr/>
          <a:lstStyle/>
          <a:p>
            <a:r>
              <a:rPr lang="en-US"/>
              <a:t>53 year old woman, unable to tolerate CPAP</a:t>
            </a:r>
          </a:p>
          <a:p>
            <a:r>
              <a:rPr lang="en-US"/>
              <a:t>HST 12/29/16  AHI 42.9/</a:t>
            </a:r>
            <a:r>
              <a:rPr lang="en-US" err="1"/>
              <a:t>hr</a:t>
            </a:r>
            <a:r>
              <a:rPr lang="en-US"/>
              <a:t>  O2 Nadir 83%</a:t>
            </a:r>
          </a:p>
          <a:p>
            <a:r>
              <a:rPr lang="en-US"/>
              <a:t>Treated with </a:t>
            </a:r>
            <a:r>
              <a:rPr lang="en-US" err="1"/>
              <a:t>ProSomnus</a:t>
            </a:r>
            <a:r>
              <a:rPr lang="en-US"/>
              <a:t> {IA} titrated to U2/L1</a:t>
            </a:r>
          </a:p>
          <a:p>
            <a:r>
              <a:rPr lang="en-US"/>
              <a:t>HST 5/3/18     AHI 3/</a:t>
            </a:r>
            <a:r>
              <a:rPr lang="en-US" err="1"/>
              <a:t>hr</a:t>
            </a:r>
            <a:r>
              <a:rPr lang="en-US"/>
              <a:t>      O2 Nadir 87%</a:t>
            </a:r>
          </a:p>
          <a:p>
            <a:r>
              <a:rPr lang="en-US"/>
              <a:t>BP under better control!</a:t>
            </a:r>
          </a:p>
        </p:txBody>
      </p:sp>
    </p:spTree>
    <p:extLst>
      <p:ext uri="{BB962C8B-B14F-4D97-AF65-F5344CB8AC3E}">
        <p14:creationId xmlns:p14="http://schemas.microsoft.com/office/powerpoint/2010/main" val="38481536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Efficacy of </a:t>
            </a:r>
            <a:r>
              <a:rPr lang="en-US" err="1"/>
              <a:t>ProSomnus</a:t>
            </a:r>
            <a:r>
              <a:rPr lang="en-US"/>
              <a:t> {IA}</a:t>
            </a:r>
          </a:p>
        </p:txBody>
      </p:sp>
      <p:sp>
        <p:nvSpPr>
          <p:cNvPr id="3" name="Content Placeholder 2"/>
          <p:cNvSpPr>
            <a:spLocks noGrp="1"/>
          </p:cNvSpPr>
          <p:nvPr>
            <p:ph idx="1"/>
          </p:nvPr>
        </p:nvSpPr>
        <p:spPr/>
        <p:txBody>
          <a:bodyPr/>
          <a:lstStyle/>
          <a:p>
            <a:r>
              <a:rPr lang="en-US" dirty="0"/>
              <a:t>34 year old social worker</a:t>
            </a:r>
          </a:p>
          <a:p>
            <a:r>
              <a:rPr lang="en-US" dirty="0"/>
              <a:t>PSG 2/25/08  AHI 26.7/</a:t>
            </a:r>
            <a:r>
              <a:rPr lang="en-US" dirty="0" err="1"/>
              <a:t>hr</a:t>
            </a:r>
            <a:r>
              <a:rPr lang="en-US" dirty="0"/>
              <a:t>  O2 Nadir 86%</a:t>
            </a:r>
          </a:p>
          <a:p>
            <a:r>
              <a:rPr lang="en-US" dirty="0"/>
              <a:t>Had another appliance in the past, now with </a:t>
            </a:r>
            <a:r>
              <a:rPr lang="en-US" dirty="0" err="1"/>
              <a:t>ProSomnus</a:t>
            </a:r>
            <a:r>
              <a:rPr lang="en-US" dirty="0"/>
              <a:t> {IA} appliance titrated to U0/L1</a:t>
            </a:r>
          </a:p>
          <a:p>
            <a:r>
              <a:rPr lang="en-US" dirty="0"/>
              <a:t>HST 4/25/18   AHI 0/</a:t>
            </a:r>
            <a:r>
              <a:rPr lang="en-US" dirty="0" err="1"/>
              <a:t>hr</a:t>
            </a:r>
            <a:r>
              <a:rPr lang="en-US" dirty="0"/>
              <a:t>   O2 Nadir 92%</a:t>
            </a:r>
          </a:p>
          <a:p>
            <a:pPr marL="0" indent="0">
              <a:buNone/>
            </a:pPr>
            <a:endParaRPr lang="en-US" dirty="0"/>
          </a:p>
        </p:txBody>
      </p:sp>
    </p:spTree>
    <p:extLst>
      <p:ext uri="{BB962C8B-B14F-4D97-AF65-F5344CB8AC3E}">
        <p14:creationId xmlns:p14="http://schemas.microsoft.com/office/powerpoint/2010/main" val="1164741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Efficacy of </a:t>
            </a:r>
            <a:r>
              <a:rPr lang="en-US" err="1"/>
              <a:t>ProSomnus</a:t>
            </a:r>
            <a:r>
              <a:rPr lang="en-US"/>
              <a:t> {IA}</a:t>
            </a:r>
          </a:p>
        </p:txBody>
      </p:sp>
      <p:sp>
        <p:nvSpPr>
          <p:cNvPr id="3" name="Content Placeholder 2"/>
          <p:cNvSpPr>
            <a:spLocks noGrp="1"/>
          </p:cNvSpPr>
          <p:nvPr>
            <p:ph idx="1"/>
          </p:nvPr>
        </p:nvSpPr>
        <p:spPr/>
        <p:txBody>
          <a:bodyPr/>
          <a:lstStyle/>
          <a:p>
            <a:r>
              <a:rPr lang="en-US"/>
              <a:t>56 year old woman who could not tolerate CPAP</a:t>
            </a:r>
          </a:p>
          <a:p>
            <a:r>
              <a:rPr lang="en-US"/>
              <a:t>PSG  11/28/11  AHI 99/</a:t>
            </a:r>
            <a:r>
              <a:rPr lang="en-US" err="1"/>
              <a:t>hr</a:t>
            </a:r>
            <a:r>
              <a:rPr lang="en-US"/>
              <a:t>  O2 Nadir 85%</a:t>
            </a:r>
          </a:p>
          <a:p>
            <a:r>
              <a:rPr lang="en-US"/>
              <a:t>Fitted with </a:t>
            </a:r>
            <a:r>
              <a:rPr lang="en-US" err="1"/>
              <a:t>ProSomnus</a:t>
            </a:r>
            <a:r>
              <a:rPr lang="en-US"/>
              <a:t> {IA} titrated to U2/L1</a:t>
            </a:r>
          </a:p>
          <a:p>
            <a:r>
              <a:rPr lang="en-US"/>
              <a:t>HST   3/20/18    AHI 2/</a:t>
            </a:r>
            <a:r>
              <a:rPr lang="en-US" err="1"/>
              <a:t>hr</a:t>
            </a:r>
            <a:r>
              <a:rPr lang="en-US"/>
              <a:t>, RDI 8/</a:t>
            </a:r>
            <a:r>
              <a:rPr lang="en-US" err="1"/>
              <a:t>hr</a:t>
            </a:r>
            <a:r>
              <a:rPr lang="en-US"/>
              <a:t>  O2 Nadir 88%</a:t>
            </a:r>
          </a:p>
          <a:p>
            <a:r>
              <a:rPr lang="en-US"/>
              <a:t>Ordered U4 to try and improve oxygenation, results pending</a:t>
            </a:r>
          </a:p>
        </p:txBody>
      </p:sp>
    </p:spTree>
    <p:extLst>
      <p:ext uri="{BB962C8B-B14F-4D97-AF65-F5344CB8AC3E}">
        <p14:creationId xmlns:p14="http://schemas.microsoft.com/office/powerpoint/2010/main" val="13987754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Efficacy of </a:t>
            </a:r>
            <a:r>
              <a:rPr lang="en-US" err="1"/>
              <a:t>ProSomnus</a:t>
            </a:r>
            <a:r>
              <a:rPr lang="en-US"/>
              <a:t> {IA}</a:t>
            </a:r>
          </a:p>
        </p:txBody>
      </p:sp>
      <p:sp>
        <p:nvSpPr>
          <p:cNvPr id="3" name="Content Placeholder 2"/>
          <p:cNvSpPr>
            <a:spLocks noGrp="1"/>
          </p:cNvSpPr>
          <p:nvPr>
            <p:ph idx="1"/>
          </p:nvPr>
        </p:nvSpPr>
        <p:spPr/>
        <p:txBody>
          <a:bodyPr/>
          <a:lstStyle/>
          <a:p>
            <a:r>
              <a:rPr lang="en-US"/>
              <a:t>57 year old woman who could not tolerate CPAP</a:t>
            </a:r>
          </a:p>
          <a:p>
            <a:r>
              <a:rPr lang="en-US"/>
              <a:t>PSG  2/15/12  AHI 25.6/</a:t>
            </a:r>
            <a:r>
              <a:rPr lang="en-US" err="1"/>
              <a:t>hr</a:t>
            </a:r>
            <a:r>
              <a:rPr lang="en-US"/>
              <a:t>  O2 Nadir 83%</a:t>
            </a:r>
          </a:p>
          <a:p>
            <a:r>
              <a:rPr lang="en-US"/>
              <a:t>Fitted with </a:t>
            </a:r>
            <a:r>
              <a:rPr lang="en-US" err="1"/>
              <a:t>ProSomnus</a:t>
            </a:r>
            <a:r>
              <a:rPr lang="en-US"/>
              <a:t>  {IA } C series titrated to U1.5/L1</a:t>
            </a:r>
          </a:p>
          <a:p>
            <a:r>
              <a:rPr lang="en-US"/>
              <a:t>HST   5/8/18    AHI 4/</a:t>
            </a:r>
            <a:r>
              <a:rPr lang="en-US" err="1"/>
              <a:t>hr</a:t>
            </a:r>
            <a:r>
              <a:rPr lang="en-US"/>
              <a:t>      O2 Nadir 86%</a:t>
            </a:r>
          </a:p>
        </p:txBody>
      </p:sp>
    </p:spTree>
    <p:extLst>
      <p:ext uri="{BB962C8B-B14F-4D97-AF65-F5344CB8AC3E}">
        <p14:creationId xmlns:p14="http://schemas.microsoft.com/office/powerpoint/2010/main" val="2958996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E7AE-1825-8F40-84E6-F5F67457E71B}"/>
              </a:ext>
            </a:extLst>
          </p:cNvPr>
          <p:cNvSpPr>
            <a:spLocks noGrp="1"/>
          </p:cNvSpPr>
          <p:nvPr>
            <p:ph type="title"/>
          </p:nvPr>
        </p:nvSpPr>
        <p:spPr/>
        <p:txBody>
          <a:bodyPr/>
          <a:lstStyle/>
          <a:p>
            <a:r>
              <a:rPr lang="en-US"/>
              <a:t>Conclusions:</a:t>
            </a:r>
            <a:br>
              <a:rPr lang="en-US"/>
            </a:br>
            <a:endParaRPr lang="en-US"/>
          </a:p>
        </p:txBody>
      </p:sp>
      <p:sp>
        <p:nvSpPr>
          <p:cNvPr id="3" name="Content Placeholder 2">
            <a:extLst>
              <a:ext uri="{FF2B5EF4-FFF2-40B4-BE49-F238E27FC236}">
                <a16:creationId xmlns:a16="http://schemas.microsoft.com/office/drawing/2014/main" id="{00D29FB7-1DEB-104F-BEE7-83D790326EE1}"/>
              </a:ext>
            </a:extLst>
          </p:cNvPr>
          <p:cNvSpPr>
            <a:spLocks noGrp="1"/>
          </p:cNvSpPr>
          <p:nvPr>
            <p:ph idx="1"/>
          </p:nvPr>
        </p:nvSpPr>
        <p:spPr/>
        <p:txBody>
          <a:bodyPr/>
          <a:lstStyle/>
          <a:p>
            <a:r>
              <a:rPr lang="en-US"/>
              <a:t>Effective AHI is the best means for evaluating different treatment modalities.</a:t>
            </a:r>
          </a:p>
          <a:p>
            <a:r>
              <a:rPr lang="en-US"/>
              <a:t>Efficacy is an ideal world parameter where as effectiveness is the real world parameter and metric of success.</a:t>
            </a:r>
          </a:p>
          <a:p>
            <a:r>
              <a:rPr lang="en-US"/>
              <a:t>Effectiveness accounts for the differences in compliance of Oral Appliance Therapy vs CPAP Therapy.</a:t>
            </a:r>
          </a:p>
          <a:p>
            <a:r>
              <a:rPr lang="en-US"/>
              <a:t>When considering Mean Disease Alleviation, the SARAH Index and Effective AHI, Oral Appliance Therapy may be a better treatment solution than CPAP for most patients with OSA.</a:t>
            </a:r>
          </a:p>
        </p:txBody>
      </p:sp>
    </p:spTree>
    <p:extLst>
      <p:ext uri="{BB962C8B-B14F-4D97-AF65-F5344CB8AC3E}">
        <p14:creationId xmlns:p14="http://schemas.microsoft.com/office/powerpoint/2010/main" val="7988312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46921" y="1170350"/>
            <a:ext cx="6498158" cy="1724867"/>
          </a:xfrm>
        </p:spPr>
        <p:txBody>
          <a:bodyPr/>
          <a:lstStyle/>
          <a:p>
            <a:r>
              <a:rPr lang="en-US" sz="4000" dirty="0"/>
              <a:t>CHANGE is not EASY!</a:t>
            </a:r>
          </a:p>
        </p:txBody>
      </p:sp>
      <p:sp>
        <p:nvSpPr>
          <p:cNvPr id="5" name="Subtitle 4"/>
          <p:cNvSpPr>
            <a:spLocks noGrp="1"/>
          </p:cNvSpPr>
          <p:nvPr>
            <p:ph type="subTitle" idx="1"/>
          </p:nvPr>
        </p:nvSpPr>
        <p:spPr/>
        <p:txBody>
          <a:bodyPr/>
          <a:lstStyle/>
          <a:p>
            <a:endParaRPr lang="en-US"/>
          </a:p>
        </p:txBody>
      </p:sp>
      <p:pic>
        <p:nvPicPr>
          <p:cNvPr id="6" name="Picture 5" descr="MicrO2_Fro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538" y="3299012"/>
            <a:ext cx="3247628" cy="2455841"/>
          </a:xfrm>
          <a:prstGeom prst="rect">
            <a:avLst/>
          </a:prstGeom>
        </p:spPr>
      </p:pic>
    </p:spTree>
    <p:extLst>
      <p:ext uri="{BB962C8B-B14F-4D97-AF65-F5344CB8AC3E}">
        <p14:creationId xmlns:p14="http://schemas.microsoft.com/office/powerpoint/2010/main" val="14338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Gold or “Gold Plated”</a:t>
            </a:r>
          </a:p>
        </p:txBody>
      </p:sp>
      <p:sp>
        <p:nvSpPr>
          <p:cNvPr id="3" name="Content Placeholder 2"/>
          <p:cNvSpPr>
            <a:spLocks noGrp="1"/>
          </p:cNvSpPr>
          <p:nvPr>
            <p:ph idx="1"/>
          </p:nvPr>
        </p:nvSpPr>
        <p:spPr/>
        <p:txBody>
          <a:bodyPr/>
          <a:lstStyle/>
          <a:p>
            <a:r>
              <a:rPr lang="en-US"/>
              <a:t>The gold standard works 40% of the time or less!</a:t>
            </a:r>
          </a:p>
          <a:p>
            <a:r>
              <a:rPr lang="en-US"/>
              <a:t>Patients hate CPAP!</a:t>
            </a:r>
          </a:p>
          <a:p>
            <a:r>
              <a:rPr lang="en-US"/>
              <a:t>Even the 40% or less that tolerate CPAP often struggle to wear it all night long!</a:t>
            </a:r>
          </a:p>
          <a:p>
            <a:r>
              <a:rPr lang="en-US"/>
              <a:t>Why isn’t compliance 7-8 hours per night for every night?</a:t>
            </a:r>
          </a:p>
        </p:txBody>
      </p:sp>
    </p:spTree>
    <p:extLst>
      <p:ext uri="{BB962C8B-B14F-4D97-AF65-F5344CB8AC3E}">
        <p14:creationId xmlns:p14="http://schemas.microsoft.com/office/powerpoint/2010/main" val="274307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6FB0-4D84-9243-BCF5-6915BD7E934C}"/>
              </a:ext>
            </a:extLst>
          </p:cNvPr>
          <p:cNvSpPr>
            <a:spLocks noGrp="1"/>
          </p:cNvSpPr>
          <p:nvPr>
            <p:ph type="title"/>
          </p:nvPr>
        </p:nvSpPr>
        <p:spPr/>
        <p:txBody>
          <a:bodyPr/>
          <a:lstStyle/>
          <a:p>
            <a:r>
              <a:rPr lang="en-US"/>
              <a:t>Contraindications for CPAP</a:t>
            </a:r>
          </a:p>
        </p:txBody>
      </p:sp>
      <p:sp>
        <p:nvSpPr>
          <p:cNvPr id="3" name="Content Placeholder 2">
            <a:extLst>
              <a:ext uri="{FF2B5EF4-FFF2-40B4-BE49-F238E27FC236}">
                <a16:creationId xmlns:a16="http://schemas.microsoft.com/office/drawing/2014/main" id="{BCA86950-47FD-CB48-97C8-D690A14B4732}"/>
              </a:ext>
            </a:extLst>
          </p:cNvPr>
          <p:cNvSpPr>
            <a:spLocks noGrp="1"/>
          </p:cNvSpPr>
          <p:nvPr>
            <p:ph idx="1"/>
          </p:nvPr>
        </p:nvSpPr>
        <p:spPr/>
        <p:txBody>
          <a:bodyPr/>
          <a:lstStyle/>
          <a:p>
            <a:r>
              <a:rPr lang="en-US"/>
              <a:t>Uncooperative or extremely anxious patient</a:t>
            </a:r>
          </a:p>
          <a:p>
            <a:r>
              <a:rPr lang="en-US"/>
              <a:t>Reduced consciousness and inability to protect airway</a:t>
            </a:r>
          </a:p>
          <a:p>
            <a:r>
              <a:rPr lang="en-US"/>
              <a:t>Unstable cardiorespiratory status or respiratory arrest</a:t>
            </a:r>
          </a:p>
          <a:p>
            <a:r>
              <a:rPr lang="en-US"/>
              <a:t>Trauma or burns involving the face</a:t>
            </a:r>
          </a:p>
          <a:p>
            <a:r>
              <a:rPr lang="en-US"/>
              <a:t>Facial, esophageal, or gastric surgery</a:t>
            </a:r>
          </a:p>
          <a:p>
            <a:endParaRPr lang="en-US"/>
          </a:p>
        </p:txBody>
      </p:sp>
    </p:spTree>
    <p:extLst>
      <p:ext uri="{BB962C8B-B14F-4D97-AF65-F5344CB8AC3E}">
        <p14:creationId xmlns:p14="http://schemas.microsoft.com/office/powerpoint/2010/main" val="3672681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6|8.3|4.2|0.8|3.1|1.7|4.6|7.9"/>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Somnus2018_PPT_template" id="{99F978E9-D61F-584E-B609-975A72A27898}" vid="{DAF109FE-53D9-7F40-A07B-FDD1C89BCD4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Somnus2018_PPT_template" id="{99F978E9-D61F-584E-B609-975A72A27898}" vid="{72738881-58BC-0244-88BE-DB136064DEB9}"/>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5485</Words>
  <Application>Microsoft Office PowerPoint</Application>
  <PresentationFormat>Widescreen</PresentationFormat>
  <Paragraphs>470</Paragraphs>
  <Slides>78</Slides>
  <Notes>10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78</vt:i4>
      </vt:variant>
    </vt:vector>
  </HeadingPairs>
  <TitlesOfParts>
    <vt:vector size="92" baseType="lpstr">
      <vt:lpstr>MS PGothic</vt:lpstr>
      <vt:lpstr>MS PGothic</vt:lpstr>
      <vt:lpstr>Arial</vt:lpstr>
      <vt:lpstr>Calibri</vt:lpstr>
      <vt:lpstr>Calibri Light</vt:lpstr>
      <vt:lpstr>Gill Sans MT</vt:lpstr>
      <vt:lpstr>Myriad Pro</vt:lpstr>
      <vt:lpstr>Myriad Pro Light</vt:lpstr>
      <vt:lpstr>Univers 45 Light</vt:lpstr>
      <vt:lpstr>Univers 65</vt:lpstr>
      <vt:lpstr>Wingdings</vt:lpstr>
      <vt:lpstr>Custom Design</vt:lpstr>
      <vt:lpstr>1_Custom Design</vt:lpstr>
      <vt:lpstr>Gallery</vt:lpstr>
      <vt:lpstr>Effective AHI:  the New PARADIGM for Evaluation of Treatment</vt:lpstr>
      <vt:lpstr>Disclosures: </vt:lpstr>
      <vt:lpstr>Responsibilities of the Chief Medical Officer</vt:lpstr>
      <vt:lpstr>Why not CPAP?</vt:lpstr>
      <vt:lpstr>Why not CPAP?</vt:lpstr>
      <vt:lpstr>Why not CPAP?</vt:lpstr>
      <vt:lpstr>CPAP: The Gold Standard!</vt:lpstr>
      <vt:lpstr>Gold or “Gold Plated”</vt:lpstr>
      <vt:lpstr>Contraindications for CPAP</vt:lpstr>
      <vt:lpstr>Contraindications for CPAP</vt:lpstr>
      <vt:lpstr>CPAP Adherence Data</vt:lpstr>
      <vt:lpstr>Quantifying Adherence with PAP Treatment</vt:lpstr>
      <vt:lpstr>Quantifying Adherence with PAP Treatment</vt:lpstr>
      <vt:lpstr>Quantifying Adherence with PAP Treatment</vt:lpstr>
      <vt:lpstr>Efficacy of PAP Therapy</vt:lpstr>
      <vt:lpstr>Outcomes vs Hours of PAP Therapy</vt:lpstr>
      <vt:lpstr>Factors that Affect Adherence to PAP</vt:lpstr>
      <vt:lpstr>Factors That Affect Adherence to PAP</vt:lpstr>
      <vt:lpstr>Factors the Affect Adherence to PAP</vt:lpstr>
      <vt:lpstr>Factors that Affect Adherence to PAP</vt:lpstr>
      <vt:lpstr>Gold or “Gold Plated” Standard?</vt:lpstr>
      <vt:lpstr>CPAP: the Gold “Plated” Standard</vt:lpstr>
      <vt:lpstr>Oral AppLIances don’t  WORK</vt:lpstr>
      <vt:lpstr>Reasons not to Change</vt:lpstr>
      <vt:lpstr>Standard of Care For OSA in the US </vt:lpstr>
      <vt:lpstr>Global Trends</vt:lpstr>
      <vt:lpstr>PowerPoint Presentation</vt:lpstr>
      <vt:lpstr>Efficacy of OAT</vt:lpstr>
      <vt:lpstr>Efficacy versus Effectiveness</vt:lpstr>
      <vt:lpstr>PowerPoint Presentation</vt:lpstr>
      <vt:lpstr>Physician Acceptance of Oral Appliances</vt:lpstr>
      <vt:lpstr>What is the Problem?</vt:lpstr>
      <vt:lpstr>PowerPoint Presentation</vt:lpstr>
      <vt:lpstr>PowerPoint Presentation</vt:lpstr>
      <vt:lpstr>Summary of Results</vt:lpstr>
      <vt:lpstr>Cardiovascular Mortality: CPAP Vs Oral Appliance  </vt:lpstr>
      <vt:lpstr>Results</vt:lpstr>
      <vt:lpstr>Conclusions: Mortality Rates</vt:lpstr>
      <vt:lpstr>CHANGE is not EASY!</vt:lpstr>
      <vt:lpstr>AASM &amp; AADSM Protocols</vt:lpstr>
      <vt:lpstr>AASM &amp; AADSM Protocols</vt:lpstr>
      <vt:lpstr>Effective AHI   (Boyd, et al 2016)</vt:lpstr>
      <vt:lpstr>Effective AHI     (Boyd et al 2016)</vt:lpstr>
      <vt:lpstr>PAP Therapy vs non-PAP Therapy</vt:lpstr>
      <vt:lpstr>Effective AHI: The New Gold Standard</vt:lpstr>
      <vt:lpstr>Effective AHI   (Boyd et al 2016)</vt:lpstr>
      <vt:lpstr>Effective AHI   (Boyd et al 2016)</vt:lpstr>
      <vt:lpstr>Effective AHI   (Boyd et al 2016)</vt:lpstr>
      <vt:lpstr>CPAP Usage: Optimal Time? </vt:lpstr>
      <vt:lpstr>CPAP: The Bottom Line</vt:lpstr>
      <vt:lpstr>Effective AHI: A New Gold Standard</vt:lpstr>
      <vt:lpstr>CPAP vs Oral Appliance Therapy</vt:lpstr>
      <vt:lpstr>Combination Therapy (CPAP and OAT)</vt:lpstr>
      <vt:lpstr>Combination Therapy (CPAP and OAT) </vt:lpstr>
      <vt:lpstr>Sleep Adjusted Residual AHI (SARAH INDEX)</vt:lpstr>
      <vt:lpstr>Sleep Adjusted Residual AHI (SARAH INDEX) </vt:lpstr>
      <vt:lpstr>Sleep Adjusted Residual AHI (SARAH INDEX)</vt:lpstr>
      <vt:lpstr>Sleep Adjusted Residual AHI (SARAH INDEX)</vt:lpstr>
      <vt:lpstr>AHI and SARAH INDEX: CPAP vs MAS</vt:lpstr>
      <vt:lpstr>Strategy for Oral Appliance Acceptance</vt:lpstr>
      <vt:lpstr>Strategy for Physician Acceptance of OAT</vt:lpstr>
      <vt:lpstr>Strategy for Physician Acceptance of OAT</vt:lpstr>
      <vt:lpstr>OAT Awareness and Perceptions Survey</vt:lpstr>
      <vt:lpstr>OAT Awareness and Perceptions Survey</vt:lpstr>
      <vt:lpstr>Top Reasons to Not Refer for OAT</vt:lpstr>
      <vt:lpstr>Top Reasons to Not Refer for OAT</vt:lpstr>
      <vt:lpstr>Complications from CPAP</vt:lpstr>
      <vt:lpstr>Mask Interface Problems</vt:lpstr>
      <vt:lpstr>Conclusions : Physician Acceptance</vt:lpstr>
      <vt:lpstr>Conclusions: Physician Acceptance</vt:lpstr>
      <vt:lpstr>CPAP: the Gold “Plated” Standard</vt:lpstr>
      <vt:lpstr>Efficacy of ProSomnus {IA}</vt:lpstr>
      <vt:lpstr>Efficacy of ProSomnus {IA}</vt:lpstr>
      <vt:lpstr>Efficacy of ProSomnus {IA}</vt:lpstr>
      <vt:lpstr>Efficacy of ProSomnus {IA}</vt:lpstr>
      <vt:lpstr>Efficacy of ProSomnus {IA}</vt:lpstr>
      <vt:lpstr>Conclusions: </vt:lpstr>
      <vt:lpstr>CHANGE is not EASY!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AHI:  the New PARADIGM for Evaluation of Treatment</dc:title>
  <dc:creator>Microsoft Office User</dc:creator>
  <cp:lastModifiedBy>Piermatteo, Gina</cp:lastModifiedBy>
  <cp:revision>2</cp:revision>
  <dcterms:created xsi:type="dcterms:W3CDTF">2020-11-12T22:29:40Z</dcterms:created>
  <dcterms:modified xsi:type="dcterms:W3CDTF">2020-11-13T16:50:42Z</dcterms:modified>
</cp:coreProperties>
</file>